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68"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93" r:id="rId36"/>
    <p:sldId id="288" r:id="rId37"/>
    <p:sldId id="290" r:id="rId38"/>
    <p:sldId id="289" r:id="rId39"/>
    <p:sldId id="292" r:id="rId40"/>
    <p:sldId id="291" r:id="rId41"/>
  </p:sldIdLst>
  <p:sldSz cx="12192000" cy="6858000"/>
  <p:notesSz cx="6858000" cy="9144000"/>
  <p:embeddedFontLst>
    <p:embeddedFont>
      <p:font typeface="Google Sans" panose="020B0604020202020204" charset="0"/>
      <p:regular r:id="rId43"/>
      <p:bold r:id="rId44"/>
      <p:italic r:id="rId45"/>
      <p:boldItalic r:id="rId46"/>
    </p:embeddedFont>
    <p:embeddedFont>
      <p:font typeface="Malgun Gothic" panose="020B0503020000020004" pitchFamily="34" charset="-127"/>
      <p:regular r:id="rId47"/>
      <p:bold r:id="rId48"/>
    </p:embeddedFont>
    <p:embeddedFont>
      <p:font typeface="Helvetica Neue" panose="020B0604020202020204" charset="0"/>
      <p:regular r:id="rId49"/>
      <p:bold r:id="rId50"/>
      <p:italic r:id="rId51"/>
      <p:boldItalic r:id="rId52"/>
    </p:embeddedFont>
    <p:embeddedFont>
      <p:font typeface="Roboto"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41">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gvlPYnkFa36B6D/cWSA1ONwnJX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92" autoAdjust="0"/>
  </p:normalViewPr>
  <p:slideViewPr>
    <p:cSldViewPr snapToGrid="0">
      <p:cViewPr varScale="1">
        <p:scale>
          <a:sx n="99" d="100"/>
          <a:sy n="99" d="100"/>
        </p:scale>
        <p:origin x="1016" y="32"/>
      </p:cViewPr>
      <p:guideLst>
        <p:guide orient="horz" pos="2341"/>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customschemas.google.com/relationships/presentationmetadata" Target="meta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4214444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9645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Mean Temperature: Estimated Jan 1951-Dec 1980 absolute temperature (C): 8.61</a:t>
            </a:r>
            <a:endParaRPr/>
          </a:p>
          <a:p>
            <a:pPr marL="0" lvl="0" indent="0" algn="l" rtl="0">
              <a:lnSpc>
                <a:spcPct val="100000"/>
              </a:lnSpc>
              <a:spcBef>
                <a:spcPts val="0"/>
              </a:spcBef>
              <a:spcAft>
                <a:spcPts val="0"/>
              </a:spcAft>
              <a:buSzPts val="1400"/>
              <a:buNone/>
            </a:pPr>
            <a:r>
              <a:rPr lang="en-US"/>
              <a:t># Estimated Jan 1951-Dec 1980 monthly absolute temperature (C):</a:t>
            </a:r>
            <a:endParaRPr/>
          </a:p>
          <a:p>
            <a:pPr marL="0" lvl="0" indent="0" algn="l" rtl="0">
              <a:lnSpc>
                <a:spcPct val="100000"/>
              </a:lnSpc>
              <a:spcBef>
                <a:spcPts val="0"/>
              </a:spcBef>
              <a:spcAft>
                <a:spcPts val="0"/>
              </a:spcAft>
              <a:buSzPts val="1400"/>
              <a:buNone/>
            </a:pPr>
            <a:r>
              <a:rPr lang="en-US"/>
              <a:t>#       Jan    Feb    Mar    Apr    May    Jun    Jul    Aug    Sep    Oct    Nov    Dec</a:t>
            </a:r>
            <a:endParaRPr/>
          </a:p>
          <a:p>
            <a:pPr marL="0" lvl="0" indent="0" algn="l" rtl="0">
              <a:lnSpc>
                <a:spcPct val="100000"/>
              </a:lnSpc>
              <a:spcBef>
                <a:spcPts val="0"/>
              </a:spcBef>
              <a:spcAft>
                <a:spcPts val="0"/>
              </a:spcAft>
              <a:buSzPts val="1400"/>
              <a:buNone/>
            </a:pPr>
            <a:r>
              <a:rPr lang="en-US"/>
              <a:t>#       2.61   3.22   5.30   8.30  11.30  13.44  14.31  13.84  12.05   9.21   6.07   3.64</a:t>
            </a:r>
            <a:endParaRPr/>
          </a:p>
        </p:txBody>
      </p:sp>
      <p:sp>
        <p:nvSpPr>
          <p:cNvPr id="273" name="Google Shape;2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1899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93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3204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07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9143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176152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9973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6214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230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230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5642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21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1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65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10a82a944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b10a82a944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90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10a82a944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b10a82a944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378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10a82a944_0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b10a82a944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84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b10a82a944_0_3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b10a82a944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884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b10a82a944_0_4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b10a82a944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97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b10a82a944_0_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b10a82a944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192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b10a82a944_0_4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b10a82a944_0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76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9654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b10a82a944_0_6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b10a82a944_0_6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298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b10a82a944_0_6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t>-Since I have limited data, these are insights I could derive from the dataset. Given a large dataset, my predictions would look like the following.</a:t>
            </a:r>
            <a:endParaRPr/>
          </a:p>
          <a:p>
            <a:pPr marL="0" lvl="0" indent="0" algn="l" rtl="0">
              <a:lnSpc>
                <a:spcPct val="115000"/>
              </a:lnSpc>
              <a:spcBef>
                <a:spcPts val="0"/>
              </a:spcBef>
              <a:spcAft>
                <a:spcPts val="0"/>
              </a:spcAft>
              <a:buNone/>
            </a:pPr>
            <a:r>
              <a:rPr lang="en-US"/>
              <a:t>-Based on seasonality and trend, the predictions are shown in the graph. The green part enclosed within the orange part of the graph is the most probably values (that have been predicted). The values in green above and below the enclosed part indicate the predictions that could occur, only in rare cases when there are too many outliers/abnormalities in the dataset.</a:t>
            </a:r>
            <a:endParaRPr/>
          </a:p>
          <a:p>
            <a:pPr marL="0" lvl="0" indent="0" algn="l" rtl="0">
              <a:lnSpc>
                <a:spcPct val="115000"/>
              </a:lnSpc>
              <a:spcBef>
                <a:spcPts val="0"/>
              </a:spcBef>
              <a:spcAft>
                <a:spcPts val="0"/>
              </a:spcAft>
              <a:buNone/>
            </a:pPr>
            <a:r>
              <a:rPr lang="en-US"/>
              <a:t>-</a:t>
            </a:r>
            <a:r>
              <a:rPr lang="en-US" sz="1400">
                <a:solidFill>
                  <a:srgbClr val="434343"/>
                </a:solidFill>
                <a:latin typeface="Arial"/>
                <a:ea typeface="Arial"/>
                <a:cs typeface="Arial"/>
                <a:sym typeface="Arial"/>
              </a:rPr>
              <a:t>When large amounts of data is provided, the stationarity of the data is checked. This is implemented using Dickey fuller test. The attributes such as ‘seasonality’ and ‘trend’ of the data are determined, which help in forecasting.</a:t>
            </a:r>
            <a:endParaRPr/>
          </a:p>
        </p:txBody>
      </p:sp>
      <p:sp>
        <p:nvSpPr>
          <p:cNvPr id="535" name="Google Shape;535;gb10a82a944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200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10a82a944_0_6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dirty="0"/>
              <a:t>-Since I have limited data, these are insights I could derive from the dataset. Given a large dataset, my predictions would look like the following.</a:t>
            </a:r>
            <a:endParaRPr dirty="0"/>
          </a:p>
          <a:p>
            <a:pPr marL="0" lvl="0" indent="0" algn="l" rtl="0">
              <a:lnSpc>
                <a:spcPct val="115000"/>
              </a:lnSpc>
              <a:spcBef>
                <a:spcPts val="0"/>
              </a:spcBef>
              <a:spcAft>
                <a:spcPts val="0"/>
              </a:spcAft>
              <a:buNone/>
            </a:pPr>
            <a:r>
              <a:rPr lang="en-US" dirty="0"/>
              <a:t>-Based on seasonality and trend, the predictions are shown in the graph. The green part enclosed within the orange part of the graph is the most probably values (that have been predicted). The values in green above and below the enclosed part indicate the predictions that could occur, only in rare cases when there are too many outliers/abnormalities in the dataset.</a:t>
            </a:r>
            <a:endParaRPr dirty="0"/>
          </a:p>
          <a:p>
            <a:pPr marL="0" lvl="0" indent="0" algn="l" rtl="0">
              <a:lnSpc>
                <a:spcPct val="115000"/>
              </a:lnSpc>
              <a:spcBef>
                <a:spcPts val="0"/>
              </a:spcBef>
              <a:spcAft>
                <a:spcPts val="0"/>
              </a:spcAft>
              <a:buNone/>
            </a:pPr>
            <a:r>
              <a:rPr lang="en-US" dirty="0"/>
              <a:t>-</a:t>
            </a:r>
            <a:r>
              <a:rPr lang="en-US" sz="1400" dirty="0">
                <a:solidFill>
                  <a:srgbClr val="434343"/>
                </a:solidFill>
                <a:latin typeface="Arial"/>
                <a:ea typeface="Arial"/>
                <a:cs typeface="Arial"/>
                <a:sym typeface="Arial"/>
              </a:rPr>
              <a:t>When large amounts of data is provided, the stationarity of the data is checked. This is implemented using Dickey fuller test. The attributes such as ‘seasonality’ and ‘trend’ of the data are determined, which help in forecasting.</a:t>
            </a:r>
            <a:endParaRPr dirty="0"/>
          </a:p>
        </p:txBody>
      </p:sp>
      <p:sp>
        <p:nvSpPr>
          <p:cNvPr id="547" name="Google Shape;547;gb10a82a944_0_6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098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10a82a944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b10a82a944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79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b10a82a944_0_6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b10a82a944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641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10a82a944_0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10a82a944_0_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27.1% coal</a:t>
            </a:r>
            <a:endParaRPr/>
          </a:p>
          <a:p>
            <a:pPr marL="0" lvl="0" indent="0" algn="l" rtl="0">
              <a:spcBef>
                <a:spcPts val="0"/>
              </a:spcBef>
              <a:spcAft>
                <a:spcPts val="0"/>
              </a:spcAft>
              <a:buNone/>
            </a:pPr>
            <a:r>
              <a:rPr lang="en-US"/>
              <a:t>25.1% electricity</a:t>
            </a:r>
            <a:endParaRPr/>
          </a:p>
          <a:p>
            <a:pPr marL="0" lvl="0" indent="0" algn="l" rtl="0">
              <a:spcBef>
                <a:spcPts val="0"/>
              </a:spcBef>
              <a:spcAft>
                <a:spcPts val="0"/>
              </a:spcAft>
              <a:buNone/>
            </a:pPr>
            <a:r>
              <a:rPr lang="en-US"/>
              <a:t>16.3% natural gas</a:t>
            </a:r>
            <a:endParaRPr/>
          </a:p>
        </p:txBody>
      </p:sp>
      <p:sp>
        <p:nvSpPr>
          <p:cNvPr id="576" name="Google Shape;576;gb10a82a944_0_4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445964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b10a82a944_0_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b10a82a944_0_4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b10a82a944_0_4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427312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1855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2248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2001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289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052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316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3997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accent1"/>
        </a:solidFill>
        <a:effectLst/>
      </p:bgPr>
    </p:bg>
    <p:spTree>
      <p:nvGrpSpPr>
        <p:cNvPr id="1" name="Shape 10"/>
        <p:cNvGrpSpPr/>
        <p:nvPr/>
      </p:nvGrpSpPr>
      <p:grpSpPr>
        <a:xfrm>
          <a:off x="0" y="0"/>
          <a:ext cx="0" cy="0"/>
          <a:chOff x="0" y="0"/>
          <a:chExt cx="0" cy="0"/>
        </a:xfrm>
      </p:grpSpPr>
      <p:sp>
        <p:nvSpPr>
          <p:cNvPr id="11" name="Google Shape;11;p26"/>
          <p:cNvSpPr txBox="1">
            <a:spLocks noGrp="1"/>
          </p:cNvSpPr>
          <p:nvPr>
            <p:ph type="body" idx="1"/>
          </p:nvPr>
        </p:nvSpPr>
        <p:spPr>
          <a:xfrm>
            <a:off x="6372225" y="2449990"/>
            <a:ext cx="5314950" cy="641518"/>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6"/>
          <p:cNvSpPr txBox="1">
            <a:spLocks noGrp="1"/>
          </p:cNvSpPr>
          <p:nvPr>
            <p:ph type="title"/>
          </p:nvPr>
        </p:nvSpPr>
        <p:spPr>
          <a:xfrm>
            <a:off x="6372225" y="1084228"/>
            <a:ext cx="5314950" cy="1319747"/>
          </a:xfrm>
          <a:prstGeom prst="rect">
            <a:avLst/>
          </a:prstGeom>
          <a:noFill/>
          <a:ln>
            <a:noFill/>
          </a:ln>
        </p:spPr>
        <p:txBody>
          <a:bodyPr spcFirstLastPara="1" wrap="square" lIns="91425" tIns="45700" rIns="91425" bIns="45700" anchor="ctr" anchorCtr="0">
            <a:noAutofit/>
          </a:bodyPr>
          <a:lstStyle>
            <a:lvl1pPr marR="0" lvl="0" algn="r" rtl="0">
              <a:lnSpc>
                <a:spcPct val="9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3" name="Google Shape;13;p26"/>
          <p:cNvPicPr preferRelativeResize="0"/>
          <p:nvPr/>
        </p:nvPicPr>
        <p:blipFill rotWithShape="1">
          <a:blip r:embed="rId2">
            <a:alphaModFix/>
          </a:blip>
          <a:srcRect/>
          <a:stretch/>
        </p:blipFill>
        <p:spPr>
          <a:xfrm>
            <a:off x="853640" y="1155126"/>
            <a:ext cx="4774524" cy="4097593"/>
          </a:xfrm>
          <a:prstGeom prst="rect">
            <a:avLst/>
          </a:prstGeom>
          <a:noFill/>
          <a:ln>
            <a:noFill/>
          </a:ln>
        </p:spPr>
      </p:pic>
      <p:pic>
        <p:nvPicPr>
          <p:cNvPr id="14" name="Google Shape;14;p26"/>
          <p:cNvPicPr preferRelativeResize="0"/>
          <p:nvPr/>
        </p:nvPicPr>
        <p:blipFill rotWithShape="1">
          <a:blip r:embed="rId3">
            <a:alphaModFix/>
          </a:blip>
          <a:srcRect/>
          <a:stretch/>
        </p:blipFill>
        <p:spPr>
          <a:xfrm>
            <a:off x="2980171" y="4687957"/>
            <a:ext cx="3047435" cy="1260759"/>
          </a:xfrm>
          <a:prstGeom prst="rect">
            <a:avLst/>
          </a:prstGeom>
          <a:noFill/>
          <a:ln>
            <a:noFill/>
          </a:ln>
        </p:spPr>
      </p:pic>
      <p:pic>
        <p:nvPicPr>
          <p:cNvPr id="15" name="Google Shape;15;p26"/>
          <p:cNvPicPr preferRelativeResize="0"/>
          <p:nvPr/>
        </p:nvPicPr>
        <p:blipFill rotWithShape="1">
          <a:blip r:embed="rId4">
            <a:alphaModFix/>
          </a:blip>
          <a:srcRect/>
          <a:stretch/>
        </p:blipFill>
        <p:spPr>
          <a:xfrm rot="3360377">
            <a:off x="5970397" y="3914444"/>
            <a:ext cx="1042308" cy="10944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_Images and Contents Layout">
  <p:cSld name="12_Images and Contents Layout">
    <p:spTree>
      <p:nvGrpSpPr>
        <p:cNvPr id="1" name="Shape 62"/>
        <p:cNvGrpSpPr/>
        <p:nvPr/>
      </p:nvGrpSpPr>
      <p:grpSpPr>
        <a:xfrm>
          <a:off x="0" y="0"/>
          <a:ext cx="0" cy="0"/>
          <a:chOff x="0" y="0"/>
          <a:chExt cx="0" cy="0"/>
        </a:xfrm>
      </p:grpSpPr>
      <p:sp>
        <p:nvSpPr>
          <p:cNvPr id="63" name="Google Shape;63;p38"/>
          <p:cNvSpPr>
            <a:spLocks noGrp="1"/>
          </p:cNvSpPr>
          <p:nvPr>
            <p:ph type="pic" idx="2"/>
          </p:nvPr>
        </p:nvSpPr>
        <p:spPr>
          <a:xfrm>
            <a:off x="3439889" y="1"/>
            <a:ext cx="2520000" cy="472514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38"/>
          <p:cNvSpPr>
            <a:spLocks noGrp="1"/>
          </p:cNvSpPr>
          <p:nvPr>
            <p:ph type="pic" idx="3"/>
          </p:nvPr>
        </p:nvSpPr>
        <p:spPr>
          <a:xfrm>
            <a:off x="6235774" y="692696"/>
            <a:ext cx="2520000" cy="616530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39"/>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39"/>
          <p:cNvSpPr>
            <a:spLocks noGrp="1"/>
          </p:cNvSpPr>
          <p:nvPr>
            <p:ph type="pic" idx="2"/>
          </p:nvPr>
        </p:nvSpPr>
        <p:spPr>
          <a:xfrm>
            <a:off x="733105" y="1850016"/>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Google Shape;68;p39"/>
          <p:cNvSpPr>
            <a:spLocks noGrp="1"/>
          </p:cNvSpPr>
          <p:nvPr>
            <p:ph type="pic" idx="3"/>
          </p:nvPr>
        </p:nvSpPr>
        <p:spPr>
          <a:xfrm>
            <a:off x="4313536" y="3244457"/>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39"/>
          <p:cNvSpPr>
            <a:spLocks noGrp="1"/>
          </p:cNvSpPr>
          <p:nvPr>
            <p:ph type="pic" idx="4"/>
          </p:nvPr>
        </p:nvSpPr>
        <p:spPr>
          <a:xfrm>
            <a:off x="7876550" y="4648628"/>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39"/>
          <p:cNvSpPr/>
          <p:nvPr/>
        </p:nvSpPr>
        <p:spPr>
          <a:xfrm>
            <a:off x="4296118" y="1850016"/>
            <a:ext cx="7144432" cy="1404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71" name="Google Shape;71;p39"/>
          <p:cNvSpPr/>
          <p:nvPr/>
        </p:nvSpPr>
        <p:spPr>
          <a:xfrm>
            <a:off x="733104" y="4648628"/>
            <a:ext cx="7144432" cy="1404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72" name="Google Shape;72;p39"/>
          <p:cNvSpPr/>
          <p:nvPr/>
        </p:nvSpPr>
        <p:spPr>
          <a:xfrm>
            <a:off x="7876549" y="3244457"/>
            <a:ext cx="3564001" cy="140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제목 슬라이드">
  <p:cSld name="5_제목 슬라이드">
    <p:spTree>
      <p:nvGrpSpPr>
        <p:cNvPr id="1" name="Shape 73"/>
        <p:cNvGrpSpPr/>
        <p:nvPr/>
      </p:nvGrpSpPr>
      <p:grpSpPr>
        <a:xfrm>
          <a:off x="0" y="0"/>
          <a:ext cx="0" cy="0"/>
          <a:chOff x="0" y="0"/>
          <a:chExt cx="0" cy="0"/>
        </a:xfrm>
      </p:grpSpPr>
      <p:sp>
        <p:nvSpPr>
          <p:cNvPr id="74" name="Google Shape;74;p40"/>
          <p:cNvSpPr>
            <a:spLocks noGrp="1"/>
          </p:cNvSpPr>
          <p:nvPr>
            <p:ph type="pic" idx="2"/>
          </p:nvPr>
        </p:nvSpPr>
        <p:spPr>
          <a:xfrm>
            <a:off x="4594614" y="-909"/>
            <a:ext cx="7597386"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7_Basic Layout">
  <p:cSld name="17_Basic Layout">
    <p:spTree>
      <p:nvGrpSpPr>
        <p:cNvPr id="1" name="Shape 75"/>
        <p:cNvGrpSpPr/>
        <p:nvPr/>
      </p:nvGrpSpPr>
      <p:grpSpPr>
        <a:xfrm>
          <a:off x="0" y="0"/>
          <a:ext cx="0" cy="0"/>
          <a:chOff x="0" y="0"/>
          <a:chExt cx="0" cy="0"/>
        </a:xfrm>
      </p:grpSpPr>
      <p:sp>
        <p:nvSpPr>
          <p:cNvPr id="76" name="Google Shape;76;p41"/>
          <p:cNvSpPr/>
          <p:nvPr/>
        </p:nvSpPr>
        <p:spPr>
          <a:xfrm>
            <a:off x="0" y="540"/>
            <a:ext cx="12192000" cy="128832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 name="Google Shape;77;p41"/>
          <p:cNvSpPr/>
          <p:nvPr/>
        </p:nvSpPr>
        <p:spPr>
          <a:xfrm>
            <a:off x="0" y="6606000"/>
            <a:ext cx="12192000" cy="252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 name="Google Shape;78;p41"/>
          <p:cNvSpPr/>
          <p:nvPr/>
        </p:nvSpPr>
        <p:spPr>
          <a:xfrm>
            <a:off x="0" y="1288869"/>
            <a:ext cx="252000" cy="556913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 name="Google Shape;79;p41"/>
          <p:cNvSpPr/>
          <p:nvPr/>
        </p:nvSpPr>
        <p:spPr>
          <a:xfrm>
            <a:off x="11940000" y="1288869"/>
            <a:ext cx="252000" cy="548596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Google Shape;80;p4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7_Images &amp; Contents Layout">
  <p:cSld name="27_Images &amp; Contents Layout">
    <p:spTree>
      <p:nvGrpSpPr>
        <p:cNvPr id="1" name="Shape 81"/>
        <p:cNvGrpSpPr/>
        <p:nvPr/>
      </p:nvGrpSpPr>
      <p:grpSpPr>
        <a:xfrm>
          <a:off x="0" y="0"/>
          <a:ext cx="0" cy="0"/>
          <a:chOff x="0" y="0"/>
          <a:chExt cx="0" cy="0"/>
        </a:xfrm>
      </p:grpSpPr>
      <p:sp>
        <p:nvSpPr>
          <p:cNvPr id="82" name="Google Shape;82;p42"/>
          <p:cNvSpPr/>
          <p:nvPr/>
        </p:nvSpPr>
        <p:spPr>
          <a:xfrm>
            <a:off x="-1" y="0"/>
            <a:ext cx="428723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Google Shape;83;p42"/>
          <p:cNvSpPr>
            <a:spLocks noGrp="1"/>
          </p:cNvSpPr>
          <p:nvPr>
            <p:ph type="pic" idx="2"/>
          </p:nvPr>
        </p:nvSpPr>
        <p:spPr>
          <a:xfrm>
            <a:off x="3205315" y="535021"/>
            <a:ext cx="3889913" cy="3542051"/>
          </a:xfrm>
          <a:prstGeom prst="rect">
            <a:avLst/>
          </a:prstGeom>
          <a:solidFill>
            <a:srgbClr val="F2F2F2"/>
          </a:solidFill>
          <a:ln>
            <a:noFill/>
          </a:ln>
        </p:spPr>
        <p:txBody>
          <a:bodyPr spcFirstLastPara="1" wrap="square" lIns="91425" tIns="54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42"/>
          <p:cNvSpPr>
            <a:spLocks noGrp="1"/>
          </p:cNvSpPr>
          <p:nvPr>
            <p:ph type="pic" idx="3"/>
          </p:nvPr>
        </p:nvSpPr>
        <p:spPr>
          <a:xfrm>
            <a:off x="7244568" y="2025072"/>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 name="Google Shape;85;p42"/>
          <p:cNvSpPr>
            <a:spLocks noGrp="1"/>
          </p:cNvSpPr>
          <p:nvPr>
            <p:ph type="pic" idx="4"/>
          </p:nvPr>
        </p:nvSpPr>
        <p:spPr>
          <a:xfrm>
            <a:off x="4467228" y="4260714"/>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Images and Contents Layout">
  <p:cSld name="6_Images and Contents Layout">
    <p:spTree>
      <p:nvGrpSpPr>
        <p:cNvPr id="1" name="Shape 86"/>
        <p:cNvGrpSpPr/>
        <p:nvPr/>
      </p:nvGrpSpPr>
      <p:grpSpPr>
        <a:xfrm>
          <a:off x="0" y="0"/>
          <a:ext cx="0" cy="0"/>
          <a:chOff x="0" y="0"/>
          <a:chExt cx="0" cy="0"/>
        </a:xfrm>
      </p:grpSpPr>
      <p:sp>
        <p:nvSpPr>
          <p:cNvPr id="87" name="Google Shape;87;p43"/>
          <p:cNvSpPr/>
          <p:nvPr/>
        </p:nvSpPr>
        <p:spPr>
          <a:xfrm>
            <a:off x="6096000" y="0"/>
            <a:ext cx="3048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8" name="Google Shape;88;p43"/>
          <p:cNvSpPr>
            <a:spLocks noGrp="1"/>
          </p:cNvSpPr>
          <p:nvPr>
            <p:ph type="pic" idx="2"/>
          </p:nvPr>
        </p:nvSpPr>
        <p:spPr>
          <a:xfrm>
            <a:off x="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9" name="Google Shape;89;p43"/>
          <p:cNvSpPr>
            <a:spLocks noGrp="1"/>
          </p:cNvSpPr>
          <p:nvPr>
            <p:ph type="pic" idx="3"/>
          </p:nvPr>
        </p:nvSpPr>
        <p:spPr>
          <a:xfrm>
            <a:off x="3048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0" name="Google Shape;90;p43"/>
          <p:cNvSpPr>
            <a:spLocks noGrp="1"/>
          </p:cNvSpPr>
          <p:nvPr>
            <p:ph type="pic" idx="4"/>
          </p:nvPr>
        </p:nvSpPr>
        <p:spPr>
          <a:xfrm>
            <a:off x="609600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Google Shape;91;p43"/>
          <p:cNvSpPr>
            <a:spLocks noGrp="1"/>
          </p:cNvSpPr>
          <p:nvPr>
            <p:ph type="pic" idx="5"/>
          </p:nvPr>
        </p:nvSpPr>
        <p:spPr>
          <a:xfrm>
            <a:off x="9144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1_Images &amp; Contents Layout">
  <p:cSld name="21_Images &amp; Contents Layout">
    <p:spTree>
      <p:nvGrpSpPr>
        <p:cNvPr id="1" name="Shape 92"/>
        <p:cNvGrpSpPr/>
        <p:nvPr/>
      </p:nvGrpSpPr>
      <p:grpSpPr>
        <a:xfrm>
          <a:off x="0" y="0"/>
          <a:ext cx="0" cy="0"/>
          <a:chOff x="0" y="0"/>
          <a:chExt cx="0" cy="0"/>
        </a:xfrm>
      </p:grpSpPr>
      <p:sp>
        <p:nvSpPr>
          <p:cNvPr id="93" name="Google Shape;93;p44"/>
          <p:cNvSpPr>
            <a:spLocks noGrp="1"/>
          </p:cNvSpPr>
          <p:nvPr>
            <p:ph type="pic" idx="2"/>
          </p:nvPr>
        </p:nvSpPr>
        <p:spPr>
          <a:xfrm>
            <a:off x="0" y="0"/>
            <a:ext cx="6141101" cy="417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44"/>
          <p:cNvSpPr>
            <a:spLocks noGrp="1"/>
          </p:cNvSpPr>
          <p:nvPr>
            <p:ph type="pic" idx="3"/>
          </p:nvPr>
        </p:nvSpPr>
        <p:spPr>
          <a:xfrm>
            <a:off x="6281560" y="0"/>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44"/>
          <p:cNvSpPr>
            <a:spLocks noGrp="1"/>
          </p:cNvSpPr>
          <p:nvPr>
            <p:ph type="pic" idx="4"/>
          </p:nvPr>
        </p:nvSpPr>
        <p:spPr>
          <a:xfrm>
            <a:off x="6281560" y="2160786"/>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44"/>
          <p:cNvSpPr>
            <a:spLocks noGrp="1"/>
          </p:cNvSpPr>
          <p:nvPr>
            <p:ph type="pic" idx="5"/>
          </p:nvPr>
        </p:nvSpPr>
        <p:spPr>
          <a:xfrm>
            <a:off x="9305596" y="-4215"/>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44"/>
          <p:cNvSpPr>
            <a:spLocks noGrp="1"/>
          </p:cNvSpPr>
          <p:nvPr>
            <p:ph type="pic" idx="6"/>
          </p:nvPr>
        </p:nvSpPr>
        <p:spPr>
          <a:xfrm>
            <a:off x="9305596" y="2156571"/>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44"/>
          <p:cNvSpPr/>
          <p:nvPr/>
        </p:nvSpPr>
        <p:spPr>
          <a:xfrm>
            <a:off x="0" y="4302000"/>
            <a:ext cx="12192000" cy="2556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_Images and Contents Layout">
  <p:cSld name="17_Images and Contents Layout">
    <p:spTree>
      <p:nvGrpSpPr>
        <p:cNvPr id="1" name="Shape 99"/>
        <p:cNvGrpSpPr/>
        <p:nvPr/>
      </p:nvGrpSpPr>
      <p:grpSpPr>
        <a:xfrm>
          <a:off x="0" y="0"/>
          <a:ext cx="0" cy="0"/>
          <a:chOff x="0" y="0"/>
          <a:chExt cx="0" cy="0"/>
        </a:xfrm>
      </p:grpSpPr>
      <p:sp>
        <p:nvSpPr>
          <p:cNvPr id="100" name="Google Shape;100;p45"/>
          <p:cNvSpPr>
            <a:spLocks noGrp="1"/>
          </p:cNvSpPr>
          <p:nvPr>
            <p:ph type="pic" idx="2"/>
          </p:nvPr>
        </p:nvSpPr>
        <p:spPr>
          <a:xfrm>
            <a:off x="7728181" y="0"/>
            <a:ext cx="4463819"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01" name="Google Shape;101;p45"/>
          <p:cNvSpPr/>
          <p:nvPr/>
        </p:nvSpPr>
        <p:spPr>
          <a:xfrm>
            <a:off x="0" y="368762"/>
            <a:ext cx="7440149" cy="133204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 name="Google Shape;102;p45"/>
          <p:cNvSpPr>
            <a:spLocks noGrp="1"/>
          </p:cNvSpPr>
          <p:nvPr>
            <p:ph type="pic" idx="3"/>
          </p:nvPr>
        </p:nvSpPr>
        <p:spPr>
          <a:xfrm>
            <a:off x="5274555" y="3299772"/>
            <a:ext cx="3754363" cy="239531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캡션 있는 콘텐츠">
  <p:cSld name="6_캡션 있는 콘텐츠">
    <p:spTree>
      <p:nvGrpSpPr>
        <p:cNvPr id="1" name="Shape 103"/>
        <p:cNvGrpSpPr/>
        <p:nvPr/>
      </p:nvGrpSpPr>
      <p:grpSpPr>
        <a:xfrm>
          <a:off x="0" y="0"/>
          <a:ext cx="0" cy="0"/>
          <a:chOff x="0" y="0"/>
          <a:chExt cx="0" cy="0"/>
        </a:xfrm>
      </p:grpSpPr>
      <p:sp>
        <p:nvSpPr>
          <p:cNvPr id="104" name="Google Shape;104;gb10a82a944_0_361"/>
          <p:cNvSpPr>
            <a:spLocks noGrp="1"/>
          </p:cNvSpPr>
          <p:nvPr>
            <p:ph type="pic" idx="2"/>
          </p:nvPr>
        </p:nvSpPr>
        <p:spPr>
          <a:xfrm>
            <a:off x="219464" y="182247"/>
            <a:ext cx="11855400" cy="39219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solidFill>
          <a:schemeClr val="accent1"/>
        </a:solidFill>
        <a:effectLst/>
      </p:bgPr>
    </p:bg>
    <p:spTree>
      <p:nvGrpSpPr>
        <p:cNvPr id="1" name="Shape 106"/>
        <p:cNvGrpSpPr/>
        <p:nvPr/>
      </p:nvGrpSpPr>
      <p:grpSpPr>
        <a:xfrm>
          <a:off x="0" y="0"/>
          <a:ext cx="0" cy="0"/>
          <a:chOff x="0" y="0"/>
          <a:chExt cx="0" cy="0"/>
        </a:xfrm>
      </p:grpSpPr>
      <p:sp>
        <p:nvSpPr>
          <p:cNvPr id="107" name="Google Shape;107;p30"/>
          <p:cNvSpPr/>
          <p:nvPr/>
        </p:nvSpPr>
        <p:spPr>
          <a:xfrm>
            <a:off x="5145210" y="2702253"/>
            <a:ext cx="7046790" cy="1433016"/>
          </a:xfrm>
          <a:custGeom>
            <a:avLst/>
            <a:gdLst/>
            <a:ahLst/>
            <a:cxnLst/>
            <a:rect l="l" t="t" r="r" b="b"/>
            <a:pathLst>
              <a:path w="7046790" h="1433016" extrusionOk="0">
                <a:moveTo>
                  <a:pt x="716508" y="0"/>
                </a:moveTo>
                <a:lnTo>
                  <a:pt x="7046790" y="0"/>
                </a:lnTo>
                <a:lnTo>
                  <a:pt x="7046790" y="1433016"/>
                </a:lnTo>
                <a:lnTo>
                  <a:pt x="716508" y="1433015"/>
                </a:lnTo>
                <a:cubicBezTo>
                  <a:pt x="370257" y="1433015"/>
                  <a:pt x="81369" y="1187409"/>
                  <a:pt x="14557" y="860908"/>
                </a:cubicBezTo>
                <a:lnTo>
                  <a:pt x="0" y="716508"/>
                </a:lnTo>
                <a:lnTo>
                  <a:pt x="14557" y="572107"/>
                </a:lnTo>
                <a:cubicBezTo>
                  <a:pt x="81369" y="245607"/>
                  <a:pt x="370257" y="0"/>
                  <a:pt x="716508"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 name="Google Shape;108;p30"/>
          <p:cNvSpPr txBox="1">
            <a:spLocks noGrp="1"/>
          </p:cNvSpPr>
          <p:nvPr>
            <p:ph type="body" idx="1"/>
          </p:nvPr>
        </p:nvSpPr>
        <p:spPr>
          <a:xfrm>
            <a:off x="5991371" y="2940667"/>
            <a:ext cx="6200630" cy="67741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30"/>
          <p:cNvSpPr txBox="1">
            <a:spLocks noGrp="1"/>
          </p:cNvSpPr>
          <p:nvPr>
            <p:ph type="body" idx="2"/>
          </p:nvPr>
        </p:nvSpPr>
        <p:spPr>
          <a:xfrm>
            <a:off x="5991371" y="3618083"/>
            <a:ext cx="6200630" cy="28803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0" name="Google Shape;110;p30"/>
          <p:cNvPicPr preferRelativeResize="0"/>
          <p:nvPr/>
        </p:nvPicPr>
        <p:blipFill rotWithShape="1">
          <a:blip r:embed="rId2">
            <a:alphaModFix/>
          </a:blip>
          <a:srcRect/>
          <a:stretch/>
        </p:blipFill>
        <p:spPr>
          <a:xfrm>
            <a:off x="721020" y="1768391"/>
            <a:ext cx="3871062" cy="3322224"/>
          </a:xfrm>
          <a:prstGeom prst="rect">
            <a:avLst/>
          </a:prstGeom>
          <a:noFill/>
          <a:ln>
            <a:noFill/>
          </a:ln>
        </p:spPr>
      </p:pic>
      <p:grpSp>
        <p:nvGrpSpPr>
          <p:cNvPr id="111" name="Google Shape;111;p30"/>
          <p:cNvGrpSpPr/>
          <p:nvPr/>
        </p:nvGrpSpPr>
        <p:grpSpPr>
          <a:xfrm rot="-697812">
            <a:off x="9328858" y="778627"/>
            <a:ext cx="2389878" cy="1236120"/>
            <a:chOff x="5811074" y="3973308"/>
            <a:chExt cx="3247661" cy="1679793"/>
          </a:xfrm>
        </p:grpSpPr>
        <p:pic>
          <p:nvPicPr>
            <p:cNvPr id="112" name="Google Shape;112;p30"/>
            <p:cNvPicPr preferRelativeResize="0"/>
            <p:nvPr/>
          </p:nvPicPr>
          <p:blipFill rotWithShape="1">
            <a:blip r:embed="rId3">
              <a:alphaModFix/>
            </a:blip>
            <a:srcRect/>
            <a:stretch/>
          </p:blipFill>
          <p:spPr>
            <a:xfrm rot="384226">
              <a:off x="5854179" y="4641593"/>
              <a:ext cx="2160473" cy="893813"/>
            </a:xfrm>
            <a:prstGeom prst="rect">
              <a:avLst/>
            </a:prstGeom>
            <a:noFill/>
            <a:ln>
              <a:noFill/>
            </a:ln>
          </p:spPr>
        </p:pic>
        <p:pic>
          <p:nvPicPr>
            <p:cNvPr id="113" name="Google Shape;113;p30"/>
            <p:cNvPicPr preferRelativeResize="0"/>
            <p:nvPr/>
          </p:nvPicPr>
          <p:blipFill rotWithShape="1">
            <a:blip r:embed="rId4">
              <a:alphaModFix/>
            </a:blip>
            <a:srcRect/>
            <a:stretch/>
          </p:blipFill>
          <p:spPr>
            <a:xfrm rot="3567481">
              <a:off x="7979555" y="4127563"/>
              <a:ext cx="894661" cy="939394"/>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1"/>
        </a:solidFill>
        <a:effectLst/>
      </p:bgPr>
    </p:bg>
    <p:spTree>
      <p:nvGrpSpPr>
        <p:cNvPr id="1" name="Shape 16"/>
        <p:cNvGrpSpPr/>
        <p:nvPr/>
      </p:nvGrpSpPr>
      <p:grpSpPr>
        <a:xfrm>
          <a:off x="0" y="0"/>
          <a:ext cx="0" cy="0"/>
          <a:chOff x="0" y="0"/>
          <a:chExt cx="0" cy="0"/>
        </a:xfrm>
      </p:grpSpPr>
      <p:sp>
        <p:nvSpPr>
          <p:cNvPr id="17" name="Google Shape;17;p35"/>
          <p:cNvSpPr/>
          <p:nvPr/>
        </p:nvSpPr>
        <p:spPr>
          <a:xfrm>
            <a:off x="4206907" y="0"/>
            <a:ext cx="734778" cy="6858000"/>
          </a:xfrm>
          <a:prstGeom prst="rect">
            <a:avLst/>
          </a:prstGeom>
          <a:solidFill>
            <a:schemeClr val="accent2">
              <a:alpha val="2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 name="Google Shape;18;p35"/>
          <p:cNvSpPr/>
          <p:nvPr/>
        </p:nvSpPr>
        <p:spPr>
          <a:xfrm>
            <a:off x="7286707" y="0"/>
            <a:ext cx="734778" cy="6858000"/>
          </a:xfrm>
          <a:prstGeom prst="rect">
            <a:avLst/>
          </a:prstGeom>
          <a:solidFill>
            <a:schemeClr val="accent2">
              <a:alpha val="2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19;p35"/>
          <p:cNvSpPr/>
          <p:nvPr/>
        </p:nvSpPr>
        <p:spPr>
          <a:xfrm>
            <a:off x="5036023" y="0"/>
            <a:ext cx="2156346" cy="6858000"/>
          </a:xfrm>
          <a:prstGeom prst="rect">
            <a:avLst/>
          </a:prstGeom>
          <a:solidFill>
            <a:schemeClr val="accent2">
              <a:alpha val="6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20;p35"/>
          <p:cNvSpPr txBox="1">
            <a:spLocks noGrp="1"/>
          </p:cNvSpPr>
          <p:nvPr>
            <p:ph type="body" idx="1"/>
          </p:nvPr>
        </p:nvSpPr>
        <p:spPr>
          <a:xfrm>
            <a:off x="0" y="4851443"/>
            <a:ext cx="12192000" cy="5760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35"/>
          <p:cNvSpPr txBox="1">
            <a:spLocks noGrp="1"/>
          </p:cNvSpPr>
          <p:nvPr>
            <p:ph type="body" idx="2"/>
          </p:nvPr>
        </p:nvSpPr>
        <p:spPr>
          <a:xfrm>
            <a:off x="-148" y="5509395"/>
            <a:ext cx="12192000" cy="2880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2" name="Google Shape;22;p35"/>
          <p:cNvPicPr preferRelativeResize="0"/>
          <p:nvPr/>
        </p:nvPicPr>
        <p:blipFill rotWithShape="1">
          <a:blip r:embed="rId2">
            <a:alphaModFix/>
          </a:blip>
          <a:srcRect/>
          <a:stretch/>
        </p:blipFill>
        <p:spPr>
          <a:xfrm>
            <a:off x="3993090" y="646036"/>
            <a:ext cx="4233115" cy="363294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tyle slide layout">
  <p:cSld name="Style slide layout">
    <p:spTree>
      <p:nvGrpSpPr>
        <p:cNvPr id="1" name="Shape 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5"/>
        <p:cNvGrpSpPr/>
        <p:nvPr/>
      </p:nvGrpSpPr>
      <p:grpSpPr>
        <a:xfrm>
          <a:off x="0" y="0"/>
          <a:ext cx="0" cy="0"/>
          <a:chOff x="0" y="0"/>
          <a:chExt cx="0" cy="0"/>
        </a:xfrm>
      </p:grpSpPr>
      <p:sp>
        <p:nvSpPr>
          <p:cNvPr id="26" name="Google Shape;26;p3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31"/>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8" name="Google Shape;28;p31"/>
          <p:cNvGrpSpPr/>
          <p:nvPr/>
        </p:nvGrpSpPr>
        <p:grpSpPr>
          <a:xfrm>
            <a:off x="9563890" y="5525204"/>
            <a:ext cx="2564846" cy="1152584"/>
            <a:chOff x="9563890" y="5525204"/>
            <a:chExt cx="2564846" cy="1152584"/>
          </a:xfrm>
        </p:grpSpPr>
        <p:pic>
          <p:nvPicPr>
            <p:cNvPr id="29" name="Google Shape;29;p31"/>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30" name="Google Shape;30;p31"/>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31" name="Google Shape;31;p31"/>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32" name="Google Shape;32;p31"/>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33" name="Google Shape;33;p31"/>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bg>
      <p:bgPr>
        <a:solidFill>
          <a:schemeClr val="accent1"/>
        </a:solidFill>
        <a:effectLst/>
      </p:bgPr>
    </p:bg>
    <p:spTree>
      <p:nvGrpSpPr>
        <p:cNvPr id="1" name="Shape 34"/>
        <p:cNvGrpSpPr/>
        <p:nvPr/>
      </p:nvGrpSpPr>
      <p:grpSpPr>
        <a:xfrm>
          <a:off x="0" y="0"/>
          <a:ext cx="0" cy="0"/>
          <a:chOff x="0" y="0"/>
          <a:chExt cx="0" cy="0"/>
        </a:xfrm>
      </p:grpSpPr>
      <p:sp>
        <p:nvSpPr>
          <p:cNvPr id="35" name="Google Shape;35;p32"/>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Google Shape;36;p32"/>
          <p:cNvSpPr/>
          <p:nvPr/>
        </p:nvSpPr>
        <p:spPr>
          <a:xfrm>
            <a:off x="0" y="6578220"/>
            <a:ext cx="12192000" cy="2797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7" name="Google Shape;37;p32"/>
          <p:cNvGrpSpPr/>
          <p:nvPr/>
        </p:nvGrpSpPr>
        <p:grpSpPr>
          <a:xfrm>
            <a:off x="9546239" y="5502281"/>
            <a:ext cx="2582497" cy="1175507"/>
            <a:chOff x="5909905" y="2428755"/>
            <a:chExt cx="2582497" cy="1175507"/>
          </a:xfrm>
        </p:grpSpPr>
        <p:pic>
          <p:nvPicPr>
            <p:cNvPr id="38" name="Google Shape;38;p32"/>
            <p:cNvPicPr preferRelativeResize="0"/>
            <p:nvPr/>
          </p:nvPicPr>
          <p:blipFill rotWithShape="1">
            <a:blip r:embed="rId2">
              <a:alphaModFix/>
            </a:blip>
            <a:srcRect/>
            <a:stretch/>
          </p:blipFill>
          <p:spPr>
            <a:xfrm>
              <a:off x="6909619" y="2428755"/>
              <a:ext cx="518419" cy="1095748"/>
            </a:xfrm>
            <a:prstGeom prst="rect">
              <a:avLst/>
            </a:prstGeom>
            <a:noFill/>
            <a:ln>
              <a:noFill/>
            </a:ln>
          </p:spPr>
        </p:pic>
        <p:pic>
          <p:nvPicPr>
            <p:cNvPr id="39" name="Google Shape;39;p32"/>
            <p:cNvPicPr preferRelativeResize="0"/>
            <p:nvPr/>
          </p:nvPicPr>
          <p:blipFill rotWithShape="1">
            <a:blip r:embed="rId3">
              <a:alphaModFix/>
            </a:blip>
            <a:srcRect/>
            <a:stretch/>
          </p:blipFill>
          <p:spPr>
            <a:xfrm flipH="1">
              <a:off x="7929562" y="2651087"/>
              <a:ext cx="562840" cy="900000"/>
            </a:xfrm>
            <a:prstGeom prst="rect">
              <a:avLst/>
            </a:prstGeom>
            <a:noFill/>
            <a:ln>
              <a:noFill/>
            </a:ln>
          </p:spPr>
        </p:pic>
        <p:pic>
          <p:nvPicPr>
            <p:cNvPr id="40" name="Google Shape;40;p32"/>
            <p:cNvPicPr preferRelativeResize="0"/>
            <p:nvPr/>
          </p:nvPicPr>
          <p:blipFill rotWithShape="1">
            <a:blip r:embed="rId4">
              <a:alphaModFix/>
            </a:blip>
            <a:srcRect/>
            <a:stretch/>
          </p:blipFill>
          <p:spPr>
            <a:xfrm flipH="1">
              <a:off x="7511982" y="2443847"/>
              <a:ext cx="377866" cy="1080000"/>
            </a:xfrm>
            <a:prstGeom prst="rect">
              <a:avLst/>
            </a:prstGeom>
            <a:noFill/>
            <a:ln>
              <a:noFill/>
            </a:ln>
          </p:spPr>
        </p:pic>
        <p:pic>
          <p:nvPicPr>
            <p:cNvPr id="41" name="Google Shape;41;p32"/>
            <p:cNvPicPr preferRelativeResize="0"/>
            <p:nvPr/>
          </p:nvPicPr>
          <p:blipFill rotWithShape="1">
            <a:blip r:embed="rId5">
              <a:alphaModFix/>
            </a:blip>
            <a:srcRect/>
            <a:stretch/>
          </p:blipFill>
          <p:spPr>
            <a:xfrm flipH="1">
              <a:off x="5909905" y="2796835"/>
              <a:ext cx="269476" cy="408860"/>
            </a:xfrm>
            <a:prstGeom prst="rect">
              <a:avLst/>
            </a:prstGeom>
            <a:noFill/>
            <a:ln>
              <a:noFill/>
            </a:ln>
          </p:spPr>
        </p:pic>
        <p:pic>
          <p:nvPicPr>
            <p:cNvPr id="42" name="Google Shape;42;p32"/>
            <p:cNvPicPr preferRelativeResize="0"/>
            <p:nvPr/>
          </p:nvPicPr>
          <p:blipFill rotWithShape="1">
            <a:blip r:embed="rId6">
              <a:alphaModFix/>
            </a:blip>
            <a:srcRect/>
            <a:stretch/>
          </p:blipFill>
          <p:spPr>
            <a:xfrm flipH="1">
              <a:off x="6167604" y="3136262"/>
              <a:ext cx="718517" cy="4680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33"/>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Images &amp; Contents Layout">
  <p:cSld name="7_Images &amp; Contents Layout">
    <p:bg>
      <p:bgPr>
        <a:solidFill>
          <a:schemeClr val="lt1"/>
        </a:solidFill>
        <a:effectLst/>
      </p:bgPr>
    </p:bg>
    <p:spTree>
      <p:nvGrpSpPr>
        <p:cNvPr id="1" name="Shape 45"/>
        <p:cNvGrpSpPr/>
        <p:nvPr/>
      </p:nvGrpSpPr>
      <p:grpSpPr>
        <a:xfrm>
          <a:off x="0" y="0"/>
          <a:ext cx="0" cy="0"/>
          <a:chOff x="0" y="0"/>
          <a:chExt cx="0" cy="0"/>
        </a:xfrm>
      </p:grpSpPr>
      <p:sp>
        <p:nvSpPr>
          <p:cNvPr id="46" name="Google Shape;46;p34"/>
          <p:cNvSpPr>
            <a:spLocks noGrp="1"/>
          </p:cNvSpPr>
          <p:nvPr>
            <p:ph type="pic" idx="2"/>
          </p:nvPr>
        </p:nvSpPr>
        <p:spPr>
          <a:xfrm>
            <a:off x="0" y="1442238"/>
            <a:ext cx="5994400" cy="281282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34"/>
          <p:cNvSpPr>
            <a:spLocks noGrp="1"/>
          </p:cNvSpPr>
          <p:nvPr>
            <p:ph type="pic" idx="3"/>
          </p:nvPr>
        </p:nvSpPr>
        <p:spPr>
          <a:xfrm>
            <a:off x="6192011" y="1445618"/>
            <a:ext cx="5994400" cy="281282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34"/>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34"/>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0" name="Google Shape;50;p34"/>
          <p:cNvGrpSpPr/>
          <p:nvPr/>
        </p:nvGrpSpPr>
        <p:grpSpPr>
          <a:xfrm>
            <a:off x="9563890" y="5525204"/>
            <a:ext cx="2564846" cy="1152584"/>
            <a:chOff x="9563890" y="5525204"/>
            <a:chExt cx="2564846" cy="1152584"/>
          </a:xfrm>
        </p:grpSpPr>
        <p:pic>
          <p:nvPicPr>
            <p:cNvPr id="51" name="Google Shape;51;p34"/>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52" name="Google Shape;52;p34"/>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53" name="Google Shape;53;p34"/>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54" name="Google Shape;54;p34"/>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55" name="Google Shape;55;p34"/>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36"/>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36"/>
          <p:cNvSpPr/>
          <p:nvPr/>
        </p:nvSpPr>
        <p:spPr>
          <a:xfrm rot="1882940">
            <a:off x="8045016" y="1862385"/>
            <a:ext cx="3192184" cy="3057648"/>
          </a:xfrm>
          <a:prstGeom prst="wedgeEllipseCallout">
            <a:avLst>
              <a:gd name="adj1" fmla="val -37974"/>
              <a:gd name="adj2" fmla="val 65735"/>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36"/>
          <p:cNvSpPr>
            <a:spLocks noGrp="1"/>
          </p:cNvSpPr>
          <p:nvPr>
            <p:ph type="pic" idx="2"/>
          </p:nvPr>
        </p:nvSpPr>
        <p:spPr>
          <a:xfrm>
            <a:off x="8651053" y="1992540"/>
            <a:ext cx="2124560" cy="2035473"/>
          </a:xfrm>
          <a:prstGeom prst="ellipse">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8_Images and Contents Layout">
  <p:cSld name="18_Images and Contents Layout">
    <p:spTree>
      <p:nvGrpSpPr>
        <p:cNvPr id="1" name="Shape 60"/>
        <p:cNvGrpSpPr/>
        <p:nvPr/>
      </p:nvGrpSpPr>
      <p:grpSpPr>
        <a:xfrm>
          <a:off x="0" y="0"/>
          <a:ext cx="0" cy="0"/>
          <a:chOff x="0" y="0"/>
          <a:chExt cx="0" cy="0"/>
        </a:xfrm>
      </p:grpSpPr>
      <p:sp>
        <p:nvSpPr>
          <p:cNvPr id="61" name="Google Shape;61;p37"/>
          <p:cNvSpPr>
            <a:spLocks noGrp="1"/>
          </p:cNvSpPr>
          <p:nvPr>
            <p:ph type="pic" idx="2"/>
          </p:nvPr>
        </p:nvSpPr>
        <p:spPr>
          <a:xfrm>
            <a:off x="113215" y="276132"/>
            <a:ext cx="11965575" cy="646430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5.jpg"/><Relationship Id="rId5" Type="http://schemas.openxmlformats.org/officeDocument/2006/relationships/image" Target="../media/image44.gif"/><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
          <p:cNvSpPr txBox="1">
            <a:spLocks noGrp="1"/>
          </p:cNvSpPr>
          <p:nvPr>
            <p:ph type="body" idx="1"/>
          </p:nvPr>
        </p:nvSpPr>
        <p:spPr>
          <a:xfrm>
            <a:off x="163650" y="6132150"/>
            <a:ext cx="11897400" cy="641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None/>
            </a:pPr>
            <a:r>
              <a:rPr lang="en-US" b="1"/>
              <a:t>Presented by:</a:t>
            </a:r>
            <a:endParaRPr b="1"/>
          </a:p>
          <a:p>
            <a:pPr marL="0" lvl="0" indent="0" algn="l" rtl="0">
              <a:lnSpc>
                <a:spcPct val="90000"/>
              </a:lnSpc>
              <a:spcBef>
                <a:spcPts val="0"/>
              </a:spcBef>
              <a:spcAft>
                <a:spcPts val="0"/>
              </a:spcAft>
              <a:buClr>
                <a:schemeClr val="lt1"/>
              </a:buClr>
              <a:buSzPts val="1800"/>
              <a:buNone/>
            </a:pPr>
            <a:r>
              <a:rPr lang="en-US"/>
              <a:t>Shilpa, Carmen, Mingma, Aleksandra, Katarzyna, Lei</a:t>
            </a:r>
            <a:endParaRPr/>
          </a:p>
        </p:txBody>
      </p:sp>
      <p:sp>
        <p:nvSpPr>
          <p:cNvPr id="119" name="Google Shape;119;p1"/>
          <p:cNvSpPr txBox="1">
            <a:spLocks noGrp="1"/>
          </p:cNvSpPr>
          <p:nvPr>
            <p:ph type="title"/>
          </p:nvPr>
        </p:nvSpPr>
        <p:spPr>
          <a:xfrm>
            <a:off x="5776875" y="2881375"/>
            <a:ext cx="6155700" cy="131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4800"/>
              <a:buFont typeface="Arial"/>
              <a:buNone/>
            </a:pPr>
            <a:r>
              <a:rPr lang="en-US" sz="6200" b="1">
                <a:solidFill>
                  <a:srgbClr val="FFE599"/>
                </a:solidFill>
              </a:rPr>
              <a:t>Climate Change</a:t>
            </a:r>
            <a:endParaRPr sz="6200" b="1">
              <a:solidFill>
                <a:srgbClr val="FFE5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sp>
        <p:nvSpPr>
          <p:cNvPr id="275" name="Google Shape;275;p10"/>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Climate Change is Real</a:t>
            </a:r>
            <a:endParaRPr sz="4400" b="1"/>
          </a:p>
        </p:txBody>
      </p:sp>
      <p:pic>
        <p:nvPicPr>
          <p:cNvPr id="276" name="Google Shape;276;p10"/>
          <p:cNvPicPr preferRelativeResize="0"/>
          <p:nvPr/>
        </p:nvPicPr>
        <p:blipFill rotWithShape="1">
          <a:blip r:embed="rId3">
            <a:alphaModFix/>
          </a:blip>
          <a:srcRect/>
          <a:stretch/>
        </p:blipFill>
        <p:spPr>
          <a:xfrm>
            <a:off x="684935" y="4696979"/>
            <a:ext cx="8439150" cy="1819275"/>
          </a:xfrm>
          <a:prstGeom prst="rect">
            <a:avLst/>
          </a:prstGeom>
          <a:noFill/>
          <a:ln>
            <a:noFill/>
          </a:ln>
        </p:spPr>
      </p:pic>
      <p:pic>
        <p:nvPicPr>
          <p:cNvPr id="277" name="Google Shape;277;p10"/>
          <p:cNvPicPr preferRelativeResize="0"/>
          <p:nvPr/>
        </p:nvPicPr>
        <p:blipFill rotWithShape="1">
          <a:blip r:embed="rId4">
            <a:alphaModFix/>
          </a:blip>
          <a:srcRect/>
          <a:stretch/>
        </p:blipFill>
        <p:spPr>
          <a:xfrm>
            <a:off x="6210656" y="987918"/>
            <a:ext cx="5112774" cy="3657600"/>
          </a:xfrm>
          <a:prstGeom prst="rect">
            <a:avLst/>
          </a:prstGeom>
          <a:noFill/>
          <a:ln>
            <a:noFill/>
          </a:ln>
        </p:spPr>
      </p:pic>
      <p:sp>
        <p:nvSpPr>
          <p:cNvPr id="278" name="Google Shape;278;p10"/>
          <p:cNvSpPr/>
          <p:nvPr/>
        </p:nvSpPr>
        <p:spPr>
          <a:xfrm>
            <a:off x="9176327" y="1611745"/>
            <a:ext cx="1948873" cy="1560946"/>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79" name="Google Shape;279;p10"/>
          <p:cNvPicPr preferRelativeResize="0"/>
          <p:nvPr/>
        </p:nvPicPr>
        <p:blipFill rotWithShape="1">
          <a:blip r:embed="rId5">
            <a:alphaModFix/>
          </a:blip>
          <a:srcRect/>
          <a:stretch/>
        </p:blipFill>
        <p:spPr>
          <a:xfrm>
            <a:off x="546404" y="987918"/>
            <a:ext cx="5099665" cy="3657600"/>
          </a:xfrm>
          <a:prstGeom prst="rect">
            <a:avLst/>
          </a:prstGeom>
          <a:noFill/>
          <a:ln>
            <a:noFill/>
          </a:ln>
        </p:spPr>
      </p:pic>
      <p:sp>
        <p:nvSpPr>
          <p:cNvPr id="280" name="Google Shape;280;p10"/>
          <p:cNvSpPr/>
          <p:nvPr/>
        </p:nvSpPr>
        <p:spPr>
          <a:xfrm>
            <a:off x="3676073" y="1505527"/>
            <a:ext cx="1948873" cy="1560946"/>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Climate Change is Real</a:t>
            </a:r>
            <a:endParaRPr sz="4400" b="1"/>
          </a:p>
        </p:txBody>
      </p:sp>
      <p:pic>
        <p:nvPicPr>
          <p:cNvPr id="287" name="Google Shape;287;p11"/>
          <p:cNvPicPr preferRelativeResize="0"/>
          <p:nvPr/>
        </p:nvPicPr>
        <p:blipFill rotWithShape="1">
          <a:blip r:embed="rId3">
            <a:alphaModFix/>
          </a:blip>
          <a:srcRect/>
          <a:stretch/>
        </p:blipFill>
        <p:spPr>
          <a:xfrm>
            <a:off x="3140663" y="1864303"/>
            <a:ext cx="6076950" cy="2686050"/>
          </a:xfrm>
          <a:prstGeom prst="rect">
            <a:avLst/>
          </a:prstGeom>
          <a:noFill/>
          <a:ln>
            <a:noFill/>
          </a:ln>
        </p:spPr>
      </p:pic>
      <p:pic>
        <p:nvPicPr>
          <p:cNvPr id="288" name="Google Shape;288;p11"/>
          <p:cNvPicPr preferRelativeResize="0"/>
          <p:nvPr/>
        </p:nvPicPr>
        <p:blipFill rotWithShape="1">
          <a:blip r:embed="rId4">
            <a:alphaModFix/>
          </a:blip>
          <a:srcRect/>
          <a:stretch/>
        </p:blipFill>
        <p:spPr>
          <a:xfrm>
            <a:off x="258617" y="4765964"/>
            <a:ext cx="10294861" cy="1801089"/>
          </a:xfrm>
          <a:prstGeom prst="rect">
            <a:avLst/>
          </a:prstGeom>
          <a:noFill/>
          <a:ln>
            <a:noFill/>
          </a:ln>
        </p:spPr>
      </p:pic>
      <p:sp>
        <p:nvSpPr>
          <p:cNvPr id="289" name="Google Shape;289;p11"/>
          <p:cNvSpPr txBox="1"/>
          <p:nvPr/>
        </p:nvSpPr>
        <p:spPr>
          <a:xfrm>
            <a:off x="3053092" y="1440873"/>
            <a:ext cx="63065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Hottest Years in Each Month Ranked From Top to Bottom (1820 to 2020)</a:t>
            </a:r>
            <a:endParaRPr/>
          </a:p>
        </p:txBody>
      </p:sp>
      <p:sp>
        <p:nvSpPr>
          <p:cNvPr id="290" name="Google Shape;290;p11"/>
          <p:cNvSpPr/>
          <p:nvPr/>
        </p:nvSpPr>
        <p:spPr>
          <a:xfrm>
            <a:off x="3029538" y="2022764"/>
            <a:ext cx="711200" cy="2613892"/>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 name="Google Shape;291;p11"/>
          <p:cNvSpPr/>
          <p:nvPr/>
        </p:nvSpPr>
        <p:spPr>
          <a:xfrm>
            <a:off x="5851247" y="1999673"/>
            <a:ext cx="711200" cy="2613892"/>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2" name="Google Shape;292;p11"/>
          <p:cNvSpPr/>
          <p:nvPr/>
        </p:nvSpPr>
        <p:spPr>
          <a:xfrm>
            <a:off x="8201902" y="1985818"/>
            <a:ext cx="711200" cy="2613892"/>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2"/>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Climate Change is Real</a:t>
            </a:r>
            <a:endParaRPr sz="4400" b="1"/>
          </a:p>
        </p:txBody>
      </p:sp>
      <p:sp>
        <p:nvSpPr>
          <p:cNvPr id="299" name="Google Shape;299;p12"/>
          <p:cNvSpPr txBox="1"/>
          <p:nvPr/>
        </p:nvSpPr>
        <p:spPr>
          <a:xfrm>
            <a:off x="3638719" y="1297034"/>
            <a:ext cx="459773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Change in Average Temperature in </a:t>
            </a:r>
            <a:r>
              <a:rPr lang="en-US" sz="1400" b="1" i="0" u="none" strike="noStrike" cap="none" baseline="30000">
                <a:solidFill>
                  <a:srgbClr val="000000"/>
                </a:solidFill>
                <a:latin typeface="Arial"/>
                <a:ea typeface="Arial"/>
                <a:cs typeface="Arial"/>
                <a:sym typeface="Arial"/>
              </a:rPr>
              <a:t>o</a:t>
            </a:r>
            <a:r>
              <a:rPr lang="en-US" sz="1400" b="1" i="0" u="none" strike="noStrike" cap="none">
                <a:solidFill>
                  <a:srgbClr val="000000"/>
                </a:solidFill>
                <a:latin typeface="Arial"/>
                <a:ea typeface="Arial"/>
                <a:cs typeface="Arial"/>
                <a:sym typeface="Arial"/>
              </a:rPr>
              <a:t>C (1820 to 2020)</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 </a:t>
            </a:r>
            <a:r>
              <a:rPr lang="en-US" sz="1100" b="1" i="0" u="none" strike="noStrike" cap="none">
                <a:solidFill>
                  <a:srgbClr val="000000"/>
                </a:solidFill>
                <a:latin typeface="Arial"/>
                <a:ea typeface="Arial"/>
                <a:cs typeface="Arial"/>
                <a:sym typeface="Arial"/>
              </a:rPr>
              <a:t>vs Mean Temperature between 1951 to 1980 </a:t>
            </a:r>
            <a:endParaRPr sz="1400" b="1" i="0" u="none" strike="noStrike" cap="none">
              <a:solidFill>
                <a:srgbClr val="000000"/>
              </a:solidFill>
              <a:latin typeface="Arial"/>
              <a:ea typeface="Arial"/>
              <a:cs typeface="Arial"/>
              <a:sym typeface="Arial"/>
            </a:endParaRPr>
          </a:p>
        </p:txBody>
      </p:sp>
      <p:pic>
        <p:nvPicPr>
          <p:cNvPr id="300" name="Google Shape;300;p12"/>
          <p:cNvPicPr preferRelativeResize="0"/>
          <p:nvPr/>
        </p:nvPicPr>
        <p:blipFill rotWithShape="1">
          <a:blip r:embed="rId3">
            <a:alphaModFix/>
          </a:blip>
          <a:srcRect/>
          <a:stretch/>
        </p:blipFill>
        <p:spPr>
          <a:xfrm>
            <a:off x="4591157" y="1883489"/>
            <a:ext cx="2228850" cy="2762250"/>
          </a:xfrm>
          <a:prstGeom prst="rect">
            <a:avLst/>
          </a:prstGeom>
          <a:noFill/>
          <a:ln>
            <a:noFill/>
          </a:ln>
        </p:spPr>
      </p:pic>
      <p:pic>
        <p:nvPicPr>
          <p:cNvPr id="301" name="Google Shape;301;p12"/>
          <p:cNvPicPr preferRelativeResize="0"/>
          <p:nvPr/>
        </p:nvPicPr>
        <p:blipFill rotWithShape="1">
          <a:blip r:embed="rId4">
            <a:alphaModFix/>
          </a:blip>
          <a:srcRect/>
          <a:stretch/>
        </p:blipFill>
        <p:spPr>
          <a:xfrm>
            <a:off x="1277366" y="4830459"/>
            <a:ext cx="9534525" cy="62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3"/>
          <p:cNvSpPr/>
          <p:nvPr/>
        </p:nvSpPr>
        <p:spPr>
          <a:xfrm>
            <a:off x="-1" y="4490678"/>
            <a:ext cx="12192000" cy="237361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7" name="Google Shape;307;p13"/>
          <p:cNvSpPr txBox="1"/>
          <p:nvPr/>
        </p:nvSpPr>
        <p:spPr>
          <a:xfrm>
            <a:off x="350981" y="1820649"/>
            <a:ext cx="5770685" cy="15696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What is the </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impact of</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the climate change? </a:t>
            </a:r>
            <a:endParaRPr sz="4800" b="0" i="0" u="none" strike="noStrike" cap="none">
              <a:solidFill>
                <a:srgbClr val="000000"/>
              </a:solidFill>
              <a:latin typeface="Arial"/>
              <a:ea typeface="Arial"/>
              <a:cs typeface="Arial"/>
              <a:sym typeface="Arial"/>
            </a:endParaRPr>
          </a:p>
        </p:txBody>
      </p:sp>
      <p:grpSp>
        <p:nvGrpSpPr>
          <p:cNvPr id="308" name="Google Shape;308;p13"/>
          <p:cNvGrpSpPr/>
          <p:nvPr/>
        </p:nvGrpSpPr>
        <p:grpSpPr>
          <a:xfrm>
            <a:off x="5310550" y="507887"/>
            <a:ext cx="6446594" cy="3745449"/>
            <a:chOff x="637381" y="1143000"/>
            <a:chExt cx="7869238" cy="4572000"/>
          </a:xfrm>
        </p:grpSpPr>
        <p:sp>
          <p:nvSpPr>
            <p:cNvPr id="309" name="Google Shape;309;p13"/>
            <p:cNvSpPr/>
            <p:nvPr/>
          </p:nvSpPr>
          <p:spPr>
            <a:xfrm>
              <a:off x="637381" y="1982787"/>
              <a:ext cx="3430588" cy="3732213"/>
            </a:xfrm>
            <a:custGeom>
              <a:avLst/>
              <a:gdLst/>
              <a:ahLst/>
              <a:cxnLst/>
              <a:rect l="l" t="t" r="r" b="b"/>
              <a:pathLst>
                <a:path w="2161" h="2351" extrusionOk="0">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solidFill>
              <a:schemeClr val="accent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0" name="Google Shape;310;p13"/>
            <p:cNvSpPr/>
            <p:nvPr/>
          </p:nvSpPr>
          <p:spPr>
            <a:xfrm>
              <a:off x="1597819" y="1173162"/>
              <a:ext cx="2600325" cy="1519238"/>
            </a:xfrm>
            <a:custGeom>
              <a:avLst/>
              <a:gdLst/>
              <a:ahLst/>
              <a:cxnLst/>
              <a:rect l="l" t="t" r="r" b="b"/>
              <a:pathLst>
                <a:path w="1638" h="957" extrusionOk="0">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1" name="Google Shape;311;p13"/>
            <p:cNvSpPr/>
            <p:nvPr/>
          </p:nvSpPr>
          <p:spPr>
            <a:xfrm>
              <a:off x="3975894" y="1550987"/>
              <a:ext cx="4530725" cy="3509963"/>
            </a:xfrm>
            <a:custGeom>
              <a:avLst/>
              <a:gdLst/>
              <a:ahLst/>
              <a:cxnLst/>
              <a:rect l="l" t="t" r="r" b="b"/>
              <a:pathLst>
                <a:path w="2854" h="2211" extrusionOk="0">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solidFill>
              <a:schemeClr val="accent1"/>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2" name="Google Shape;312;p13"/>
            <p:cNvSpPr/>
            <p:nvPr/>
          </p:nvSpPr>
          <p:spPr>
            <a:xfrm>
              <a:off x="4574381" y="1143000"/>
              <a:ext cx="2078038" cy="517525"/>
            </a:xfrm>
            <a:custGeom>
              <a:avLst/>
              <a:gdLst/>
              <a:ahLst/>
              <a:cxnLst/>
              <a:rect l="l" t="t" r="r" b="b"/>
              <a:pathLst>
                <a:path w="1309" h="326" extrusionOk="0">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3" name="Google Shape;313;p13"/>
            <p:cNvSpPr/>
            <p:nvPr/>
          </p:nvSpPr>
          <p:spPr>
            <a:xfrm>
              <a:off x="6823869" y="4470400"/>
              <a:ext cx="1468438" cy="933450"/>
            </a:xfrm>
            <a:custGeom>
              <a:avLst/>
              <a:gdLst/>
              <a:ahLst/>
              <a:cxnLst/>
              <a:rect l="l" t="t" r="r" b="b"/>
              <a:pathLst>
                <a:path w="925" h="588" extrusionOk="0">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14" name="Google Shape;314;p13"/>
          <p:cNvSpPr txBox="1"/>
          <p:nvPr/>
        </p:nvSpPr>
        <p:spPr>
          <a:xfrm>
            <a:off x="618836" y="5218545"/>
            <a:ext cx="44704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Impact</a:t>
            </a:r>
            <a:endParaRPr/>
          </a:p>
        </p:txBody>
      </p:sp>
      <p:grpSp>
        <p:nvGrpSpPr>
          <p:cNvPr id="315" name="Google Shape;315;p13"/>
          <p:cNvGrpSpPr/>
          <p:nvPr/>
        </p:nvGrpSpPr>
        <p:grpSpPr>
          <a:xfrm>
            <a:off x="2308862" y="4719580"/>
            <a:ext cx="1753428" cy="1753428"/>
            <a:chOff x="7904387" y="1466862"/>
            <a:chExt cx="1753428" cy="1753428"/>
          </a:xfrm>
        </p:grpSpPr>
        <p:sp>
          <p:nvSpPr>
            <p:cNvPr id="316" name="Google Shape;316;p13"/>
            <p:cNvSpPr/>
            <p:nvPr/>
          </p:nvSpPr>
          <p:spPr>
            <a:xfrm rot="8100000">
              <a:off x="8161170" y="1723646"/>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7" name="Google Shape;317;p13"/>
            <p:cNvSpPr/>
            <p:nvPr/>
          </p:nvSpPr>
          <p:spPr>
            <a:xfrm>
              <a:off x="8523709" y="2058077"/>
              <a:ext cx="519610" cy="52040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18" name="Google Shape;318;p13" descr="Global Warning: Greenhouse Reality - Monrovia Weekly"/>
          <p:cNvPicPr preferRelativeResize="0"/>
          <p:nvPr/>
        </p:nvPicPr>
        <p:blipFill rotWithShape="1">
          <a:blip r:embed="rId3">
            <a:alphaModFix/>
          </a:blip>
          <a:srcRect/>
          <a:stretch/>
        </p:blipFill>
        <p:spPr>
          <a:xfrm>
            <a:off x="7308911" y="4530903"/>
            <a:ext cx="4883089" cy="2327097"/>
          </a:xfrm>
          <a:prstGeom prst="rect">
            <a:avLst/>
          </a:prstGeom>
          <a:noFill/>
          <a:ln>
            <a:noFill/>
          </a:ln>
        </p:spPr>
      </p:pic>
      <p:sp>
        <p:nvSpPr>
          <p:cNvPr id="319" name="Google Shape;319;p13"/>
          <p:cNvSpPr txBox="1"/>
          <p:nvPr/>
        </p:nvSpPr>
        <p:spPr>
          <a:xfrm>
            <a:off x="3932808" y="4953741"/>
            <a:ext cx="3266982"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1-degree centigrade change means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2B2B2B"/>
                </a:solidFill>
                <a:latin typeface="Helvetica Neue"/>
                <a:ea typeface="Helvetica Neue"/>
                <a:cs typeface="Helvetica Neue"/>
                <a:sym typeface="Helvetica Neue"/>
              </a:rPr>
              <a:t>Heat Waves increase by 14%</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2B2B2B"/>
                </a:solidFill>
                <a:latin typeface="Helvetica Neue"/>
                <a:ea typeface="Helvetica Neue"/>
                <a:cs typeface="Helvetica Neue"/>
                <a:sym typeface="Helvetica Neue"/>
              </a:rPr>
              <a:t>61M people impacted by draught</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2B2B2B"/>
                </a:solidFill>
                <a:latin typeface="Helvetica Neue"/>
                <a:ea typeface="Helvetica Neue"/>
                <a:cs typeface="Helvetica Neue"/>
                <a:sym typeface="Helvetica Neue"/>
              </a:rPr>
              <a:t>187M-270M impacted by water scarcity</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2B2B2B"/>
                </a:solidFill>
                <a:latin typeface="Helvetica Neue"/>
                <a:ea typeface="Helvetica Neue"/>
                <a:cs typeface="Helvetica Neue"/>
                <a:sym typeface="Helvetica Neue"/>
              </a:rPr>
              <a:t>Extreme precipitation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4"/>
          <p:cNvSpPr/>
          <p:nvPr/>
        </p:nvSpPr>
        <p:spPr>
          <a:xfrm>
            <a:off x="-1" y="4490678"/>
            <a:ext cx="12192000" cy="237361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25" name="Google Shape;325;p14"/>
          <p:cNvSpPr txBox="1"/>
          <p:nvPr/>
        </p:nvSpPr>
        <p:spPr>
          <a:xfrm>
            <a:off x="350981" y="1820649"/>
            <a:ext cx="5934315" cy="15696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What are the </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factors influencing</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the climate change? </a:t>
            </a:r>
            <a:endParaRPr sz="4800" b="0" i="0" u="none" strike="noStrike" cap="none">
              <a:solidFill>
                <a:srgbClr val="000000"/>
              </a:solidFill>
              <a:latin typeface="Arial"/>
              <a:ea typeface="Arial"/>
              <a:cs typeface="Arial"/>
              <a:sym typeface="Arial"/>
            </a:endParaRPr>
          </a:p>
        </p:txBody>
      </p:sp>
      <p:grpSp>
        <p:nvGrpSpPr>
          <p:cNvPr id="326" name="Google Shape;326;p14"/>
          <p:cNvGrpSpPr/>
          <p:nvPr/>
        </p:nvGrpSpPr>
        <p:grpSpPr>
          <a:xfrm>
            <a:off x="5310550" y="507887"/>
            <a:ext cx="6446594" cy="3745449"/>
            <a:chOff x="637381" y="1143000"/>
            <a:chExt cx="7869238" cy="4572000"/>
          </a:xfrm>
        </p:grpSpPr>
        <p:sp>
          <p:nvSpPr>
            <p:cNvPr id="327" name="Google Shape;327;p14"/>
            <p:cNvSpPr/>
            <p:nvPr/>
          </p:nvSpPr>
          <p:spPr>
            <a:xfrm>
              <a:off x="637381" y="1982787"/>
              <a:ext cx="3430588" cy="3732213"/>
            </a:xfrm>
            <a:custGeom>
              <a:avLst/>
              <a:gdLst/>
              <a:ahLst/>
              <a:cxnLst/>
              <a:rect l="l" t="t" r="r" b="b"/>
              <a:pathLst>
                <a:path w="2161" h="2351" extrusionOk="0">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solidFill>
              <a:schemeClr val="accent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8" name="Google Shape;328;p14"/>
            <p:cNvSpPr/>
            <p:nvPr/>
          </p:nvSpPr>
          <p:spPr>
            <a:xfrm>
              <a:off x="1597819" y="1173162"/>
              <a:ext cx="2600325" cy="1519238"/>
            </a:xfrm>
            <a:custGeom>
              <a:avLst/>
              <a:gdLst/>
              <a:ahLst/>
              <a:cxnLst/>
              <a:rect l="l" t="t" r="r" b="b"/>
              <a:pathLst>
                <a:path w="1638" h="957" extrusionOk="0">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9" name="Google Shape;329;p14"/>
            <p:cNvSpPr/>
            <p:nvPr/>
          </p:nvSpPr>
          <p:spPr>
            <a:xfrm>
              <a:off x="3975894" y="1550987"/>
              <a:ext cx="4530725" cy="3509963"/>
            </a:xfrm>
            <a:custGeom>
              <a:avLst/>
              <a:gdLst/>
              <a:ahLst/>
              <a:cxnLst/>
              <a:rect l="l" t="t" r="r" b="b"/>
              <a:pathLst>
                <a:path w="2854" h="2211" extrusionOk="0">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solidFill>
              <a:schemeClr val="accent1"/>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0" name="Google Shape;330;p14"/>
            <p:cNvSpPr/>
            <p:nvPr/>
          </p:nvSpPr>
          <p:spPr>
            <a:xfrm>
              <a:off x="4574381" y="1143000"/>
              <a:ext cx="2078038" cy="517525"/>
            </a:xfrm>
            <a:custGeom>
              <a:avLst/>
              <a:gdLst/>
              <a:ahLst/>
              <a:cxnLst/>
              <a:rect l="l" t="t" r="r" b="b"/>
              <a:pathLst>
                <a:path w="1309" h="326" extrusionOk="0">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1" name="Google Shape;331;p14"/>
            <p:cNvSpPr/>
            <p:nvPr/>
          </p:nvSpPr>
          <p:spPr>
            <a:xfrm>
              <a:off x="6823869" y="4470400"/>
              <a:ext cx="1468438" cy="933450"/>
            </a:xfrm>
            <a:custGeom>
              <a:avLst/>
              <a:gdLst/>
              <a:ahLst/>
              <a:cxnLst/>
              <a:rect l="l" t="t" r="r" b="b"/>
              <a:pathLst>
                <a:path w="925" h="588" extrusionOk="0">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32" name="Google Shape;332;p14"/>
          <p:cNvSpPr txBox="1"/>
          <p:nvPr/>
        </p:nvSpPr>
        <p:spPr>
          <a:xfrm>
            <a:off x="618836" y="5218545"/>
            <a:ext cx="44704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Arial"/>
                <a:ea typeface="Arial"/>
                <a:cs typeface="Arial"/>
                <a:sym typeface="Arial"/>
              </a:rPr>
              <a:t>Causes</a:t>
            </a:r>
            <a:endParaRPr/>
          </a:p>
        </p:txBody>
      </p:sp>
      <p:grpSp>
        <p:nvGrpSpPr>
          <p:cNvPr id="333" name="Google Shape;333;p14"/>
          <p:cNvGrpSpPr/>
          <p:nvPr/>
        </p:nvGrpSpPr>
        <p:grpSpPr>
          <a:xfrm>
            <a:off x="3054416" y="4699591"/>
            <a:ext cx="1753428" cy="1753428"/>
            <a:chOff x="4402924" y="4699591"/>
            <a:chExt cx="1753428" cy="1753428"/>
          </a:xfrm>
        </p:grpSpPr>
        <p:sp>
          <p:nvSpPr>
            <p:cNvPr id="334" name="Google Shape;334;p14"/>
            <p:cNvSpPr/>
            <p:nvPr/>
          </p:nvSpPr>
          <p:spPr>
            <a:xfrm rot="8100000">
              <a:off x="4659708" y="4956374"/>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5" name="Google Shape;335;p14"/>
            <p:cNvSpPr/>
            <p:nvPr/>
          </p:nvSpPr>
          <p:spPr>
            <a:xfrm>
              <a:off x="5044725" y="5341405"/>
              <a:ext cx="469800" cy="4698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36" name="Google Shape;336;p14" descr="The Causes of Climate Change - Appalachian Mountain Club"/>
          <p:cNvPicPr preferRelativeResize="0"/>
          <p:nvPr/>
        </p:nvPicPr>
        <p:blipFill rotWithShape="1">
          <a:blip r:embed="rId3">
            <a:alphaModFix/>
          </a:blip>
          <a:srcRect/>
          <a:stretch/>
        </p:blipFill>
        <p:spPr>
          <a:xfrm>
            <a:off x="6839527" y="4506913"/>
            <a:ext cx="3773055" cy="23534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1"/>
        <p:cNvGrpSpPr/>
        <p:nvPr/>
      </p:nvGrpSpPr>
      <p:grpSpPr>
        <a:xfrm>
          <a:off x="0" y="0"/>
          <a:ext cx="0" cy="0"/>
          <a:chOff x="0" y="0"/>
          <a:chExt cx="0" cy="0"/>
        </a:xfrm>
      </p:grpSpPr>
      <p:sp>
        <p:nvSpPr>
          <p:cNvPr id="342" name="Google Shape;342;p1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Methodology</a:t>
            </a:r>
            <a:endParaRPr sz="4400" b="1"/>
          </a:p>
        </p:txBody>
      </p:sp>
      <p:sp>
        <p:nvSpPr>
          <p:cNvPr id="343" name="Google Shape;343;p15"/>
          <p:cNvSpPr txBox="1"/>
          <p:nvPr/>
        </p:nvSpPr>
        <p:spPr>
          <a:xfrm>
            <a:off x="916150" y="1245050"/>
            <a:ext cx="10441800" cy="40758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Collected climate change evidence variables such as maximum temperature, minimum temperature, average temperature, precipitation and snowfall at daily level from 1990 – 2020 for each state in United States</a:t>
            </a:r>
            <a:endParaRPr/>
          </a:p>
          <a:p>
            <a:pPr marL="457200" marR="0" lvl="0" indent="-22860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Performed K-means cluster analysis to create 4 meaningful segments such as – </a:t>
            </a:r>
            <a:endParaRPr sz="1600" b="0" i="0" u="none" strike="noStrike" cap="none">
              <a:solidFill>
                <a:srgbClr val="000000"/>
              </a:solidFill>
              <a:latin typeface="Arial"/>
              <a:ea typeface="Arial"/>
              <a:cs typeface="Arial"/>
              <a:sym typeface="Arial"/>
            </a:endParaRPr>
          </a:p>
          <a:p>
            <a:pPr marL="914400" marR="0" lvl="1"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Wet States</a:t>
            </a:r>
            <a:endParaRPr sz="1600" b="0" i="0" u="none" strike="noStrike" cap="none">
              <a:solidFill>
                <a:srgbClr val="000000"/>
              </a:solidFill>
              <a:latin typeface="Arial"/>
              <a:ea typeface="Arial"/>
              <a:cs typeface="Arial"/>
              <a:sym typeface="Arial"/>
            </a:endParaRPr>
          </a:p>
          <a:p>
            <a:pPr marL="914400" marR="0" lvl="1"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Global Warming States</a:t>
            </a:r>
            <a:endParaRPr sz="1600" b="0" i="0" u="none" strike="noStrike" cap="none">
              <a:solidFill>
                <a:srgbClr val="000000"/>
              </a:solidFill>
              <a:latin typeface="Arial"/>
              <a:ea typeface="Arial"/>
              <a:cs typeface="Arial"/>
              <a:sym typeface="Arial"/>
            </a:endParaRPr>
          </a:p>
          <a:p>
            <a:pPr marL="914400" marR="0" lvl="1"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Cold but Dry States</a:t>
            </a:r>
            <a:endParaRPr sz="1600" b="0" i="0" u="none" strike="noStrike" cap="none">
              <a:solidFill>
                <a:srgbClr val="000000"/>
              </a:solidFill>
              <a:latin typeface="Arial"/>
              <a:ea typeface="Arial"/>
              <a:cs typeface="Arial"/>
              <a:sym typeface="Arial"/>
            </a:endParaRPr>
          </a:p>
          <a:p>
            <a:pPr marL="914400" marR="0" lvl="1"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Unpredictable Weather States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Collected climate change influencing variables such as Co2 emission, Petroleum carbon emission, Natural gas carbon emission, Electricity carbon emission, Coal emission, Population, </a:t>
            </a:r>
            <a:r>
              <a:rPr lang="en-US" sz="1600" b="0" i="0" u="none" strike="noStrike" cap="none">
                <a:solidFill>
                  <a:schemeClr val="dk1"/>
                </a:solidFill>
                <a:latin typeface="Arial"/>
                <a:ea typeface="Arial"/>
                <a:cs typeface="Arial"/>
                <a:sym typeface="Arial"/>
              </a:rPr>
              <a:t>Natural gas consumption, </a:t>
            </a:r>
            <a:r>
              <a:rPr lang="en-US" sz="1600" b="0" i="0" u="none" strike="noStrike" cap="none">
                <a:solidFill>
                  <a:srgbClr val="000000"/>
                </a:solidFill>
                <a:latin typeface="Arial"/>
                <a:ea typeface="Arial"/>
                <a:cs typeface="Arial"/>
                <a:sym typeface="Arial"/>
              </a:rPr>
              <a:t>Petroleum consumption, Coal consumption and Meat consumption from 1990 to 2020 (subject to availability) at a yearly level</a:t>
            </a:r>
            <a:endParaRPr/>
          </a:p>
          <a:p>
            <a:pPr marL="12700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Performed </a:t>
            </a:r>
            <a:r>
              <a:rPr lang="en-US" sz="1600" b="0" i="1" u="none" strike="noStrike" cap="none">
                <a:solidFill>
                  <a:srgbClr val="000000"/>
                </a:solidFill>
                <a:latin typeface="Arial"/>
                <a:ea typeface="Arial"/>
                <a:cs typeface="Arial"/>
                <a:sym typeface="Arial"/>
              </a:rPr>
              <a:t>log-log</a:t>
            </a:r>
            <a:r>
              <a:rPr lang="en-US" sz="1600" b="0" i="0" u="none" strike="noStrike" cap="none">
                <a:solidFill>
                  <a:srgbClr val="000000"/>
                </a:solidFill>
                <a:latin typeface="Arial"/>
                <a:ea typeface="Arial"/>
                <a:cs typeface="Arial"/>
                <a:sym typeface="Arial"/>
              </a:rPr>
              <a:t> linear regression model for each of the segments (that is 4 statistical models total) obtained from clustering analysis to understand the impact of the influencing variables. “Average of maximum temperature reached (TMAX_AVG)” is considered as the dependent variable</a:t>
            </a:r>
            <a:endParaRPr/>
          </a:p>
          <a:p>
            <a:pPr marL="457200" marR="0" lvl="0" indent="-22860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6"/>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b="1"/>
              <a:t>Graphs &amp; Models</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7"/>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K-Means Clustering </a:t>
            </a:r>
            <a:endParaRPr sz="4400" b="1"/>
          </a:p>
        </p:txBody>
      </p:sp>
      <p:pic>
        <p:nvPicPr>
          <p:cNvPr id="354" name="Google Shape;354;p17" descr="AI Hub - Component: Training using a k-means algorithm with TensorFlow"/>
          <p:cNvPicPr preferRelativeResize="0"/>
          <p:nvPr/>
        </p:nvPicPr>
        <p:blipFill rotWithShape="1">
          <a:blip r:embed="rId3">
            <a:alphaModFix/>
          </a:blip>
          <a:srcRect/>
          <a:stretch/>
        </p:blipFill>
        <p:spPr>
          <a:xfrm>
            <a:off x="0" y="1393825"/>
            <a:ext cx="12192000" cy="4070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8"/>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K-Means Clustering Setup</a:t>
            </a:r>
            <a:endParaRPr sz="4400" b="1"/>
          </a:p>
        </p:txBody>
      </p:sp>
      <p:sp>
        <p:nvSpPr>
          <p:cNvPr id="360" name="Google Shape;360;p18"/>
          <p:cNvSpPr/>
          <p:nvPr/>
        </p:nvSpPr>
        <p:spPr>
          <a:xfrm>
            <a:off x="8880911" y="1212783"/>
            <a:ext cx="2627697" cy="3850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Elbow Curve</a:t>
            </a:r>
            <a:endParaRPr/>
          </a:p>
        </p:txBody>
      </p:sp>
      <p:pic>
        <p:nvPicPr>
          <p:cNvPr id="361" name="Google Shape;361;p18"/>
          <p:cNvPicPr preferRelativeResize="0"/>
          <p:nvPr/>
        </p:nvPicPr>
        <p:blipFill rotWithShape="1">
          <a:blip r:embed="rId3">
            <a:alphaModFix/>
          </a:blip>
          <a:srcRect/>
          <a:stretch/>
        </p:blipFill>
        <p:spPr>
          <a:xfrm>
            <a:off x="7854215" y="1708555"/>
            <a:ext cx="4337785" cy="2267167"/>
          </a:xfrm>
          <a:prstGeom prst="rect">
            <a:avLst/>
          </a:prstGeom>
          <a:noFill/>
          <a:ln>
            <a:noFill/>
          </a:ln>
        </p:spPr>
      </p:pic>
      <p:cxnSp>
        <p:nvCxnSpPr>
          <p:cNvPr id="362" name="Google Shape;362;p18"/>
          <p:cNvCxnSpPr/>
          <p:nvPr/>
        </p:nvCxnSpPr>
        <p:spPr>
          <a:xfrm>
            <a:off x="9105499" y="2030929"/>
            <a:ext cx="0" cy="1828800"/>
          </a:xfrm>
          <a:prstGeom prst="straightConnector1">
            <a:avLst/>
          </a:prstGeom>
          <a:noFill/>
          <a:ln w="19050" cap="flat" cmpd="sng">
            <a:solidFill>
              <a:schemeClr val="dk1"/>
            </a:solidFill>
            <a:prstDash val="dash"/>
            <a:round/>
            <a:headEnd type="none" w="sm" len="sm"/>
            <a:tailEnd type="none" w="sm" len="sm"/>
          </a:ln>
        </p:spPr>
      </p:cxnSp>
      <p:grpSp>
        <p:nvGrpSpPr>
          <p:cNvPr id="363" name="Google Shape;363;p18"/>
          <p:cNvGrpSpPr/>
          <p:nvPr/>
        </p:nvGrpSpPr>
        <p:grpSpPr>
          <a:xfrm>
            <a:off x="459383" y="1212783"/>
            <a:ext cx="3736203" cy="4615267"/>
            <a:chOff x="4676276" y="1212783"/>
            <a:chExt cx="3736203" cy="4615267"/>
          </a:xfrm>
        </p:grpSpPr>
        <p:sp>
          <p:nvSpPr>
            <p:cNvPr id="364" name="Google Shape;364;p18"/>
            <p:cNvSpPr/>
            <p:nvPr/>
          </p:nvSpPr>
          <p:spPr>
            <a:xfrm>
              <a:off x="4676276" y="1212783"/>
              <a:ext cx="2627697" cy="3850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Segmentation Variables </a:t>
              </a:r>
              <a:endParaRPr/>
            </a:p>
          </p:txBody>
        </p:sp>
        <p:sp>
          <p:nvSpPr>
            <p:cNvPr id="365" name="Google Shape;365;p18"/>
            <p:cNvSpPr txBox="1"/>
            <p:nvPr/>
          </p:nvSpPr>
          <p:spPr>
            <a:xfrm>
              <a:off x="4697128" y="1673066"/>
              <a:ext cx="3715351" cy="41549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PRCP_MAX</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precipitation in a year</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SNOW_MAX</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snowfall in a year</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TAVG_avg_yoy</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Average temperature YoY change </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TMAX_max_yoy</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TMAX_avg_yoy</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Average of maximum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TMIN_min_yoy</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Miminim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grpSp>
      <p:grpSp>
        <p:nvGrpSpPr>
          <p:cNvPr id="366" name="Google Shape;366;p18"/>
          <p:cNvGrpSpPr/>
          <p:nvPr/>
        </p:nvGrpSpPr>
        <p:grpSpPr>
          <a:xfrm>
            <a:off x="8527983" y="3917482"/>
            <a:ext cx="2972112" cy="1654932"/>
            <a:chOff x="9009246" y="3763478"/>
            <a:chExt cx="2972112" cy="1654932"/>
          </a:xfrm>
        </p:grpSpPr>
        <p:pic>
          <p:nvPicPr>
            <p:cNvPr id="367" name="Google Shape;367;p18"/>
            <p:cNvPicPr preferRelativeResize="0"/>
            <p:nvPr/>
          </p:nvPicPr>
          <p:blipFill rotWithShape="1">
            <a:blip r:embed="rId4">
              <a:alphaModFix/>
            </a:blip>
            <a:srcRect t="65684" r="47422"/>
            <a:stretch/>
          </p:blipFill>
          <p:spPr>
            <a:xfrm>
              <a:off x="9009246" y="3763478"/>
              <a:ext cx="2816994" cy="1654932"/>
            </a:xfrm>
            <a:prstGeom prst="rect">
              <a:avLst/>
            </a:prstGeom>
            <a:noFill/>
            <a:ln>
              <a:noFill/>
            </a:ln>
          </p:spPr>
        </p:pic>
        <p:sp>
          <p:nvSpPr>
            <p:cNvPr id="368" name="Google Shape;368;p18"/>
            <p:cNvSpPr txBox="1"/>
            <p:nvPr/>
          </p:nvSpPr>
          <p:spPr>
            <a:xfrm>
              <a:off x="10902216" y="3813084"/>
              <a:ext cx="1079142"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1" u="none" strike="noStrike" cap="none">
                  <a:solidFill>
                    <a:srgbClr val="000000"/>
                  </a:solidFill>
                  <a:latin typeface="Arial"/>
                  <a:ea typeface="Arial"/>
                  <a:cs typeface="Arial"/>
                  <a:sym typeface="Arial"/>
                </a:rPr>
                <a:t>Elbow method</a:t>
              </a:r>
              <a:endParaRPr/>
            </a:p>
          </p:txBody>
        </p:sp>
      </p:grpSp>
      <p:grpSp>
        <p:nvGrpSpPr>
          <p:cNvPr id="369" name="Google Shape;369;p18"/>
          <p:cNvGrpSpPr/>
          <p:nvPr/>
        </p:nvGrpSpPr>
        <p:grpSpPr>
          <a:xfrm>
            <a:off x="3471169" y="1212783"/>
            <a:ext cx="7124454" cy="5568215"/>
            <a:chOff x="0" y="1212783"/>
            <a:chExt cx="7124454" cy="5568215"/>
          </a:xfrm>
        </p:grpSpPr>
        <p:sp>
          <p:nvSpPr>
            <p:cNvPr id="370" name="Google Shape;370;p18"/>
            <p:cNvSpPr/>
            <p:nvPr/>
          </p:nvSpPr>
          <p:spPr>
            <a:xfrm>
              <a:off x="664144" y="1212783"/>
              <a:ext cx="2627697" cy="3850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Profiling Variables </a:t>
              </a:r>
              <a:endParaRPr/>
            </a:p>
          </p:txBody>
        </p:sp>
        <p:sp>
          <p:nvSpPr>
            <p:cNvPr id="371" name="Google Shape;371;p18"/>
            <p:cNvSpPr txBox="1"/>
            <p:nvPr/>
          </p:nvSpPr>
          <p:spPr>
            <a:xfrm>
              <a:off x="662539" y="1673066"/>
              <a:ext cx="3715351" cy="37856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PRCP_CHG</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precipitation in a year</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SNOW_CHG</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snowfall in a year</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TMAX_CHG</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Average temperature YoY change </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PRCP_CNT</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SNOW_CNT</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Average of maximum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Overall, 50+ variables to profile the clusters</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pic>
          <p:nvPicPr>
            <p:cNvPr id="372" name="Google Shape;372;p18"/>
            <p:cNvPicPr preferRelativeResize="0"/>
            <p:nvPr/>
          </p:nvPicPr>
          <p:blipFill rotWithShape="1">
            <a:blip r:embed="rId5">
              <a:alphaModFix/>
            </a:blip>
            <a:srcRect/>
            <a:stretch/>
          </p:blipFill>
          <p:spPr>
            <a:xfrm>
              <a:off x="789271" y="5463685"/>
              <a:ext cx="3174906" cy="1317313"/>
            </a:xfrm>
            <a:prstGeom prst="rect">
              <a:avLst/>
            </a:prstGeom>
            <a:noFill/>
            <a:ln>
              <a:noFill/>
            </a:ln>
          </p:spPr>
        </p:pic>
        <p:sp>
          <p:nvSpPr>
            <p:cNvPr id="373" name="Google Shape;373;p18"/>
            <p:cNvSpPr txBox="1"/>
            <p:nvPr/>
          </p:nvSpPr>
          <p:spPr>
            <a:xfrm>
              <a:off x="0" y="5268103"/>
              <a:ext cx="142378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1" u="none" strike="noStrike" cap="none">
                  <a:solidFill>
                    <a:srgbClr val="000000"/>
                  </a:solidFill>
                  <a:latin typeface="Arial"/>
                  <a:ea typeface="Arial"/>
                  <a:cs typeface="Arial"/>
                  <a:sym typeface="Arial"/>
                </a:rPr>
                <a:t>K-Means Clustering</a:t>
              </a:r>
              <a:endParaRPr/>
            </a:p>
          </p:txBody>
        </p:sp>
        <p:cxnSp>
          <p:nvCxnSpPr>
            <p:cNvPr id="374" name="Google Shape;374;p18"/>
            <p:cNvCxnSpPr/>
            <p:nvPr/>
          </p:nvCxnSpPr>
          <p:spPr>
            <a:xfrm>
              <a:off x="3973802" y="6170468"/>
              <a:ext cx="790703" cy="8951"/>
            </a:xfrm>
            <a:prstGeom prst="straightConnector1">
              <a:avLst/>
            </a:prstGeom>
            <a:noFill/>
            <a:ln w="57150" cap="flat" cmpd="sng">
              <a:solidFill>
                <a:srgbClr val="2CADBC"/>
              </a:solidFill>
              <a:prstDash val="solid"/>
              <a:round/>
              <a:headEnd type="none" w="sm" len="sm"/>
              <a:tailEnd type="triangle" w="med" len="med"/>
            </a:ln>
          </p:spPr>
        </p:cxnSp>
        <p:sp>
          <p:nvSpPr>
            <p:cNvPr id="375" name="Google Shape;375;p18"/>
            <p:cNvSpPr txBox="1"/>
            <p:nvPr/>
          </p:nvSpPr>
          <p:spPr>
            <a:xfrm>
              <a:off x="4774131" y="6035039"/>
              <a:ext cx="235032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To reproduce same result again</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9"/>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K-Means Insights</a:t>
            </a:r>
            <a:endParaRPr sz="4400" b="1"/>
          </a:p>
        </p:txBody>
      </p:sp>
      <p:grpSp>
        <p:nvGrpSpPr>
          <p:cNvPr id="381" name="Google Shape;381;p19"/>
          <p:cNvGrpSpPr/>
          <p:nvPr/>
        </p:nvGrpSpPr>
        <p:grpSpPr>
          <a:xfrm>
            <a:off x="3761625" y="906036"/>
            <a:ext cx="4867774" cy="4867773"/>
            <a:chOff x="2193222" y="1585107"/>
            <a:chExt cx="4867774" cy="4867773"/>
          </a:xfrm>
        </p:grpSpPr>
        <p:sp>
          <p:nvSpPr>
            <p:cNvPr id="382" name="Google Shape;382;p19"/>
            <p:cNvSpPr/>
            <p:nvPr/>
          </p:nvSpPr>
          <p:spPr>
            <a:xfrm>
              <a:off x="2680279" y="2119944"/>
              <a:ext cx="3619171" cy="3619170"/>
            </a:xfrm>
            <a:prstGeom prst="blockArc">
              <a:avLst>
                <a:gd name="adj1" fmla="val 11665054"/>
                <a:gd name="adj2" fmla="val 16188267"/>
                <a:gd name="adj3" fmla="val 29857"/>
              </a:avLst>
            </a:prstGeom>
            <a:solidFill>
              <a:schemeClr val="lt1"/>
            </a:solidFill>
            <a:ln w="762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383" name="Google Shape;383;p19"/>
            <p:cNvSpPr/>
            <p:nvPr/>
          </p:nvSpPr>
          <p:spPr>
            <a:xfrm rot="4500000">
              <a:off x="2784252" y="2114333"/>
              <a:ext cx="3619170" cy="3619171"/>
            </a:xfrm>
            <a:prstGeom prst="blockArc">
              <a:avLst>
                <a:gd name="adj1" fmla="val 11684609"/>
                <a:gd name="adj2" fmla="val 16173964"/>
                <a:gd name="adj3" fmla="val 29814"/>
              </a:avLst>
            </a:prstGeom>
            <a:solidFill>
              <a:schemeClr val="lt1"/>
            </a:solid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384" name="Google Shape;384;p19"/>
            <p:cNvSpPr/>
            <p:nvPr/>
          </p:nvSpPr>
          <p:spPr>
            <a:xfrm rot="9180000">
              <a:off x="2817524" y="2209409"/>
              <a:ext cx="3619171" cy="3619170"/>
            </a:xfrm>
            <a:prstGeom prst="blockArc">
              <a:avLst>
                <a:gd name="adj1" fmla="val 11508045"/>
                <a:gd name="adj2" fmla="val 16173964"/>
                <a:gd name="adj3" fmla="val 29814"/>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385" name="Google Shape;385;p19"/>
            <p:cNvSpPr/>
            <p:nvPr/>
          </p:nvSpPr>
          <p:spPr>
            <a:xfrm rot="-4500000">
              <a:off x="2670754" y="2238926"/>
              <a:ext cx="3619170" cy="3619171"/>
            </a:xfrm>
            <a:prstGeom prst="blockArc">
              <a:avLst>
                <a:gd name="adj1" fmla="val 11665054"/>
                <a:gd name="adj2" fmla="val 16173964"/>
                <a:gd name="adj3" fmla="val 29814"/>
              </a:avLst>
            </a:prstGeom>
            <a:solidFill>
              <a:schemeClr val="lt1"/>
            </a:solidFill>
            <a:ln w="762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grpSp>
      <p:grpSp>
        <p:nvGrpSpPr>
          <p:cNvPr id="386" name="Google Shape;386;p19"/>
          <p:cNvGrpSpPr/>
          <p:nvPr/>
        </p:nvGrpSpPr>
        <p:grpSpPr>
          <a:xfrm>
            <a:off x="8182645" y="1327905"/>
            <a:ext cx="2941077" cy="2036727"/>
            <a:chOff x="3017859" y="4283314"/>
            <a:chExt cx="1762186" cy="1044270"/>
          </a:xfrm>
        </p:grpSpPr>
        <p:sp>
          <p:nvSpPr>
            <p:cNvPr id="387" name="Google Shape;387;p19"/>
            <p:cNvSpPr txBox="1"/>
            <p:nvPr/>
          </p:nvSpPr>
          <p:spPr>
            <a:xfrm>
              <a:off x="3021856" y="4496587"/>
              <a:ext cx="1758189"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Snow days and quantity is reduced, and more precipitation was observed in the recent decade compared to previous. Minimum temperature went up </a:t>
              </a:r>
              <a:r>
                <a:rPr lang="en-US" sz="1200" b="1" i="0" u="none" strike="noStrike" cap="none">
                  <a:solidFill>
                    <a:srgbClr val="3F3F3F"/>
                  </a:solidFill>
                  <a:latin typeface="Arial"/>
                  <a:ea typeface="Arial"/>
                  <a:cs typeface="Arial"/>
                  <a:sym typeface="Arial"/>
                </a:rPr>
                <a:t>0.2</a:t>
              </a:r>
              <a:r>
                <a:rPr lang="en-US" sz="1200" b="0" i="0" u="none" strike="noStrike" cap="none">
                  <a:solidFill>
                    <a:srgbClr val="3F3F3F"/>
                  </a:solidFill>
                  <a:latin typeface="Arial"/>
                  <a:ea typeface="Arial"/>
                  <a:cs typeface="Arial"/>
                  <a:sym typeface="Arial"/>
                </a:rPr>
                <a:t>-degree centigrade. The states are California, Alaska, Nevada, Michigan,</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Oregon, Wisconsin, South Dakota and 8 other states</a:t>
              </a:r>
              <a:endParaRPr sz="1200" b="0" i="0" u="none" strike="noStrike" cap="none">
                <a:solidFill>
                  <a:srgbClr val="3F3F3F"/>
                </a:solidFill>
                <a:latin typeface="Arial"/>
                <a:ea typeface="Arial"/>
                <a:cs typeface="Arial"/>
                <a:sym typeface="Arial"/>
              </a:endParaRPr>
            </a:p>
          </p:txBody>
        </p:sp>
        <p:sp>
          <p:nvSpPr>
            <p:cNvPr id="388" name="Google Shape;388;p19"/>
            <p:cNvSpPr txBox="1"/>
            <p:nvPr/>
          </p:nvSpPr>
          <p:spPr>
            <a:xfrm>
              <a:off x="3017859" y="4283314"/>
              <a:ext cx="1735590"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GLOBAL WARMING STATES</a:t>
              </a:r>
              <a:endParaRPr sz="1400" b="1" i="0" u="none" strike="noStrike" cap="none">
                <a:solidFill>
                  <a:srgbClr val="3F3F3F"/>
                </a:solidFill>
                <a:latin typeface="Arial"/>
                <a:ea typeface="Arial"/>
                <a:cs typeface="Arial"/>
                <a:sym typeface="Arial"/>
              </a:endParaRPr>
            </a:p>
          </p:txBody>
        </p:sp>
      </p:grpSp>
      <p:grpSp>
        <p:nvGrpSpPr>
          <p:cNvPr id="389" name="Google Shape;389;p19"/>
          <p:cNvGrpSpPr/>
          <p:nvPr/>
        </p:nvGrpSpPr>
        <p:grpSpPr>
          <a:xfrm>
            <a:off x="8217930" y="3748758"/>
            <a:ext cx="3509473" cy="1577841"/>
            <a:chOff x="3017756" y="4283314"/>
            <a:chExt cx="1620787" cy="1054473"/>
          </a:xfrm>
        </p:grpSpPr>
        <p:sp>
          <p:nvSpPr>
            <p:cNvPr id="390" name="Google Shape;390;p19"/>
            <p:cNvSpPr txBox="1"/>
            <p:nvPr/>
          </p:nvSpPr>
          <p:spPr>
            <a:xfrm>
              <a:off x="3017756" y="4506790"/>
              <a:ext cx="1620787"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Maximum temperature increased by </a:t>
              </a:r>
              <a:r>
                <a:rPr lang="en-US" sz="1200" b="1" i="0" u="none" strike="noStrike" cap="none">
                  <a:solidFill>
                    <a:srgbClr val="3F3F3F"/>
                  </a:solidFill>
                  <a:latin typeface="Arial"/>
                  <a:ea typeface="Arial"/>
                  <a:cs typeface="Arial"/>
                  <a:sym typeface="Arial"/>
                </a:rPr>
                <a:t>0.8</a:t>
              </a:r>
              <a:r>
                <a:rPr lang="en-US" sz="1200" b="0" i="0" u="none" strike="noStrike" cap="none">
                  <a:solidFill>
                    <a:srgbClr val="3F3F3F"/>
                  </a:solidFill>
                  <a:latin typeface="Arial"/>
                  <a:ea typeface="Arial"/>
                  <a:cs typeface="Arial"/>
                  <a:sym typeface="Arial"/>
                </a:rPr>
                <a:t>-degree centigrade and fluctuated by </a:t>
              </a:r>
              <a:r>
                <a:rPr lang="en-US" sz="1200" b="1" i="0" u="none" strike="noStrike" cap="none">
                  <a:solidFill>
                    <a:srgbClr val="3F3F3F"/>
                  </a:solidFill>
                  <a:latin typeface="Arial"/>
                  <a:ea typeface="Arial"/>
                  <a:cs typeface="Arial"/>
                  <a:sym typeface="Arial"/>
                </a:rPr>
                <a:t>2.9-</a:t>
              </a:r>
              <a:r>
                <a:rPr lang="en-US" sz="1200" b="0" i="0" u="none" strike="noStrike" cap="none">
                  <a:solidFill>
                    <a:srgbClr val="3F3F3F"/>
                  </a:solidFill>
                  <a:latin typeface="Arial"/>
                  <a:ea typeface="Arial"/>
                  <a:cs typeface="Arial"/>
                  <a:sym typeface="Arial"/>
                </a:rPr>
                <a:t>degree centigrade over the last decade. Heavy snow and precipitation concentrated over a brief period and overall increase in average temperature. The states are Florida, Texas, Illinois, Kansas, Ohio,</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Tennessee, Virginia, Los Angeles and 14 other states</a:t>
              </a:r>
              <a:endParaRPr sz="1200" b="0" i="0" u="none" strike="noStrike" cap="none">
                <a:solidFill>
                  <a:srgbClr val="3F3F3F"/>
                </a:solidFill>
                <a:latin typeface="Arial"/>
                <a:ea typeface="Arial"/>
                <a:cs typeface="Arial"/>
                <a:sym typeface="Arial"/>
              </a:endParaRPr>
            </a:p>
          </p:txBody>
        </p:sp>
        <p:sp>
          <p:nvSpPr>
            <p:cNvPr id="391" name="Google Shape;391;p19"/>
            <p:cNvSpPr txBox="1"/>
            <p:nvPr/>
          </p:nvSpPr>
          <p:spPr>
            <a:xfrm>
              <a:off x="3017860" y="4283314"/>
              <a:ext cx="160700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UNPREDICTABLE WEATHER STATES</a:t>
              </a:r>
              <a:endParaRPr sz="1400" b="1" i="0" u="none" strike="noStrike" cap="none">
                <a:solidFill>
                  <a:srgbClr val="3F3F3F"/>
                </a:solidFill>
                <a:latin typeface="Arial"/>
                <a:ea typeface="Arial"/>
                <a:cs typeface="Arial"/>
                <a:sym typeface="Arial"/>
              </a:endParaRPr>
            </a:p>
          </p:txBody>
        </p:sp>
      </p:grpSp>
      <p:grpSp>
        <p:nvGrpSpPr>
          <p:cNvPr id="392" name="Google Shape;392;p19"/>
          <p:cNvGrpSpPr/>
          <p:nvPr/>
        </p:nvGrpSpPr>
        <p:grpSpPr>
          <a:xfrm>
            <a:off x="1435482" y="1345660"/>
            <a:ext cx="2239873" cy="1628357"/>
            <a:chOff x="3017860" y="4283314"/>
            <a:chExt cx="1624783" cy="1107996"/>
          </a:xfrm>
        </p:grpSpPr>
        <p:sp>
          <p:nvSpPr>
            <p:cNvPr id="393" name="Google Shape;393;p19"/>
            <p:cNvSpPr txBox="1"/>
            <p:nvPr/>
          </p:nvSpPr>
          <p:spPr>
            <a:xfrm>
              <a:off x="3021856" y="4533531"/>
              <a:ext cx="1620787" cy="8577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High rainfall in recent decade than before, change of </a:t>
              </a:r>
              <a:r>
                <a:rPr lang="en-US" sz="1200" b="1" i="0" u="none" strike="noStrike" cap="none">
                  <a:solidFill>
                    <a:srgbClr val="3F3F3F"/>
                  </a:solidFill>
                  <a:latin typeface="Arial"/>
                  <a:ea typeface="Arial"/>
                  <a:cs typeface="Arial"/>
                  <a:sym typeface="Arial"/>
                </a:rPr>
                <a:t>270 mm </a:t>
              </a:r>
              <a:r>
                <a:rPr lang="en-US" sz="1200" b="0" i="0" u="none" strike="noStrike" cap="none">
                  <a:solidFill>
                    <a:srgbClr val="3F3F3F"/>
                  </a:solidFill>
                  <a:latin typeface="Arial"/>
                  <a:ea typeface="Arial"/>
                  <a:cs typeface="Arial"/>
                  <a:sym typeface="Arial"/>
                </a:rPr>
                <a:t>on average.  Maximum temperatures increased by </a:t>
              </a:r>
              <a:r>
                <a:rPr lang="en-US" sz="1200" b="1" i="0" u="none" strike="noStrike" cap="none">
                  <a:solidFill>
                    <a:srgbClr val="3F3F3F"/>
                  </a:solidFill>
                  <a:latin typeface="Arial"/>
                  <a:ea typeface="Arial"/>
                  <a:cs typeface="Arial"/>
                  <a:sym typeface="Arial"/>
                </a:rPr>
                <a:t>0.82</a:t>
              </a:r>
              <a:r>
                <a:rPr lang="en-US" sz="1200" b="0" i="0" u="none" strike="noStrike" cap="none">
                  <a:solidFill>
                    <a:srgbClr val="3F3F3F"/>
                  </a:solidFill>
                  <a:latin typeface="Arial"/>
                  <a:ea typeface="Arial"/>
                  <a:cs typeface="Arial"/>
                  <a:sym typeface="Arial"/>
                </a:rPr>
                <a:t> degree centigrade. States are New Jersey, New York, Connecticut, </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Massachusetts, Maryland and other 6 states</a:t>
              </a:r>
              <a:endParaRPr sz="1200" b="0" i="0" u="none" strike="noStrike" cap="none">
                <a:solidFill>
                  <a:srgbClr val="3F3F3F"/>
                </a:solidFill>
                <a:latin typeface="Arial"/>
                <a:ea typeface="Arial"/>
                <a:cs typeface="Arial"/>
                <a:sym typeface="Arial"/>
              </a:endParaRPr>
            </a:p>
          </p:txBody>
        </p:sp>
        <p:sp>
          <p:nvSpPr>
            <p:cNvPr id="394" name="Google Shape;394;p19"/>
            <p:cNvSpPr txBox="1"/>
            <p:nvPr/>
          </p:nvSpPr>
          <p:spPr>
            <a:xfrm>
              <a:off x="3017860" y="4283314"/>
              <a:ext cx="1607008"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WET STATES</a:t>
              </a:r>
              <a:endParaRPr sz="1400" b="1" i="0" u="none" strike="noStrike" cap="none">
                <a:solidFill>
                  <a:srgbClr val="3F3F3F"/>
                </a:solidFill>
                <a:latin typeface="Arial"/>
                <a:ea typeface="Arial"/>
                <a:cs typeface="Arial"/>
                <a:sym typeface="Arial"/>
              </a:endParaRPr>
            </a:p>
          </p:txBody>
        </p:sp>
      </p:grpSp>
      <p:grpSp>
        <p:nvGrpSpPr>
          <p:cNvPr id="395" name="Google Shape;395;p19"/>
          <p:cNvGrpSpPr/>
          <p:nvPr/>
        </p:nvGrpSpPr>
        <p:grpSpPr>
          <a:xfrm>
            <a:off x="1426607" y="3846413"/>
            <a:ext cx="2337526" cy="1906317"/>
            <a:chOff x="3017861" y="4283314"/>
            <a:chExt cx="1624782" cy="1107997"/>
          </a:xfrm>
        </p:grpSpPr>
        <p:sp>
          <p:nvSpPr>
            <p:cNvPr id="396" name="Google Shape;396;p19"/>
            <p:cNvSpPr txBox="1"/>
            <p:nvPr/>
          </p:nvSpPr>
          <p:spPr>
            <a:xfrm>
              <a:off x="3021856" y="4478007"/>
              <a:ext cx="1620787" cy="9133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Average, minimum and maximum temperatures have gone down by </a:t>
              </a:r>
              <a:r>
                <a:rPr lang="en-US" sz="1200" b="1" i="0" u="none" strike="noStrike" cap="none">
                  <a:solidFill>
                    <a:srgbClr val="3F3F3F"/>
                  </a:solidFill>
                  <a:latin typeface="Arial"/>
                  <a:ea typeface="Arial"/>
                  <a:cs typeface="Arial"/>
                  <a:sym typeface="Arial"/>
                </a:rPr>
                <a:t>0.4</a:t>
              </a:r>
              <a:r>
                <a:rPr lang="en-US" sz="1200" b="0" i="0" u="none" strike="noStrike" cap="none">
                  <a:solidFill>
                    <a:srgbClr val="3F3F3F"/>
                  </a:solidFill>
                  <a:latin typeface="Arial"/>
                  <a:ea typeface="Arial"/>
                  <a:cs typeface="Arial"/>
                  <a:sym typeface="Arial"/>
                </a:rPr>
                <a:t> degree centigrade. Number of days with precipitation or snow went down. The states are Arizona, New Mexico and Colorado </a:t>
              </a:r>
              <a:endParaRPr sz="1200" b="0" i="0" u="none" strike="noStrike" cap="none">
                <a:solidFill>
                  <a:srgbClr val="3F3F3F"/>
                </a:solidFill>
                <a:latin typeface="Arial"/>
                <a:ea typeface="Arial"/>
                <a:cs typeface="Arial"/>
                <a:sym typeface="Arial"/>
              </a:endParaRPr>
            </a:p>
          </p:txBody>
        </p:sp>
        <p:sp>
          <p:nvSpPr>
            <p:cNvPr id="397" name="Google Shape;397;p19"/>
            <p:cNvSpPr txBox="1"/>
            <p:nvPr/>
          </p:nvSpPr>
          <p:spPr>
            <a:xfrm>
              <a:off x="3017861" y="4283314"/>
              <a:ext cx="1607008"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COLD BUT DRY STATES</a:t>
              </a:r>
              <a:endParaRPr sz="1400" b="1" i="0" u="none" strike="noStrike" cap="none">
                <a:solidFill>
                  <a:srgbClr val="3F3F3F"/>
                </a:solidFill>
                <a:latin typeface="Arial"/>
                <a:ea typeface="Arial"/>
                <a:cs typeface="Arial"/>
                <a:sym typeface="Arial"/>
              </a:endParaRPr>
            </a:p>
          </p:txBody>
        </p:sp>
      </p:grpSp>
      <p:grpSp>
        <p:nvGrpSpPr>
          <p:cNvPr id="398" name="Google Shape;398;p19"/>
          <p:cNvGrpSpPr/>
          <p:nvPr/>
        </p:nvGrpSpPr>
        <p:grpSpPr>
          <a:xfrm>
            <a:off x="4435814" y="1969674"/>
            <a:ext cx="3376536" cy="2214911"/>
            <a:chOff x="4435814" y="2484580"/>
            <a:chExt cx="3376536" cy="2214911"/>
          </a:xfrm>
        </p:grpSpPr>
        <p:sp>
          <p:nvSpPr>
            <p:cNvPr id="399" name="Google Shape;399;p19"/>
            <p:cNvSpPr/>
            <p:nvPr/>
          </p:nvSpPr>
          <p:spPr>
            <a:xfrm rot="8100000">
              <a:off x="5510467" y="3256504"/>
              <a:ext cx="1195410" cy="1195410"/>
            </a:xfrm>
            <a:prstGeom prst="teardrop">
              <a:avLst>
                <a:gd name="adj" fmla="val 182889"/>
              </a:avLst>
            </a:prstGeom>
            <a:solidFill>
              <a:schemeClr val="accent6"/>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pic>
          <p:nvPicPr>
            <p:cNvPr id="400" name="Google Shape;400;p19" descr="Cyber cloud pouring rain Information — Stock Vector © kloromanam #124366086"/>
            <p:cNvPicPr preferRelativeResize="0"/>
            <p:nvPr/>
          </p:nvPicPr>
          <p:blipFill rotWithShape="1">
            <a:blip r:embed="rId3">
              <a:alphaModFix/>
            </a:blip>
            <a:srcRect/>
            <a:stretch/>
          </p:blipFill>
          <p:spPr>
            <a:xfrm>
              <a:off x="4928843" y="2484580"/>
              <a:ext cx="936248" cy="480291"/>
            </a:xfrm>
            <a:prstGeom prst="rect">
              <a:avLst/>
            </a:prstGeom>
            <a:noFill/>
            <a:ln>
              <a:noFill/>
            </a:ln>
          </p:spPr>
        </p:pic>
        <p:pic>
          <p:nvPicPr>
            <p:cNvPr id="401" name="Google Shape;401;p19" descr="Infographic: The Impact of Global Warming on Water - MaritimeCyprus"/>
            <p:cNvPicPr preferRelativeResize="0"/>
            <p:nvPr/>
          </p:nvPicPr>
          <p:blipFill rotWithShape="1">
            <a:blip r:embed="rId4">
              <a:alphaModFix/>
            </a:blip>
            <a:srcRect/>
            <a:stretch/>
          </p:blipFill>
          <p:spPr>
            <a:xfrm>
              <a:off x="6973455" y="4032983"/>
              <a:ext cx="838895" cy="483600"/>
            </a:xfrm>
            <a:prstGeom prst="rect">
              <a:avLst/>
            </a:prstGeom>
            <a:noFill/>
            <a:ln>
              <a:noFill/>
            </a:ln>
          </p:spPr>
        </p:pic>
        <p:pic>
          <p:nvPicPr>
            <p:cNvPr id="402" name="Google Shape;402;p19" descr="5 Effects of Global Warming that will make you think! INFOGRAPHIC -  Richmondvale Blog"/>
            <p:cNvPicPr preferRelativeResize="0"/>
            <p:nvPr/>
          </p:nvPicPr>
          <p:blipFill rotWithShape="1">
            <a:blip r:embed="rId5">
              <a:alphaModFix/>
            </a:blip>
            <a:srcRect/>
            <a:stretch/>
          </p:blipFill>
          <p:spPr>
            <a:xfrm>
              <a:off x="6412878" y="2493818"/>
              <a:ext cx="868983" cy="471055"/>
            </a:xfrm>
            <a:prstGeom prst="rect">
              <a:avLst/>
            </a:prstGeom>
            <a:noFill/>
            <a:ln>
              <a:noFill/>
            </a:ln>
          </p:spPr>
        </p:pic>
        <p:pic>
          <p:nvPicPr>
            <p:cNvPr id="403" name="Google Shape;403;p19" descr="Fritz Pölking, The Snow Leopard"/>
            <p:cNvPicPr preferRelativeResize="0"/>
            <p:nvPr/>
          </p:nvPicPr>
          <p:blipFill rotWithShape="1">
            <a:blip r:embed="rId6">
              <a:alphaModFix/>
            </a:blip>
            <a:srcRect/>
            <a:stretch/>
          </p:blipFill>
          <p:spPr>
            <a:xfrm>
              <a:off x="4435814" y="4045528"/>
              <a:ext cx="828644" cy="545417"/>
            </a:xfrm>
            <a:prstGeom prst="rect">
              <a:avLst/>
            </a:prstGeom>
            <a:noFill/>
            <a:ln>
              <a:noFill/>
            </a:ln>
          </p:spPr>
        </p:pic>
      </p:grpSp>
      <p:sp>
        <p:nvSpPr>
          <p:cNvPr id="404" name="Google Shape;404;p19"/>
          <p:cNvSpPr/>
          <p:nvPr/>
        </p:nvSpPr>
        <p:spPr>
          <a:xfrm>
            <a:off x="5821019" y="3043343"/>
            <a:ext cx="579873" cy="572083"/>
          </a:xfrm>
          <a:custGeom>
            <a:avLst/>
            <a:gdLst/>
            <a:ahLst/>
            <a:cxnLst/>
            <a:rect l="l" t="t" r="r" b="b"/>
            <a:pathLst>
              <a:path w="3240076" h="3196551" extrusionOk="0">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3"/>
        <p:cNvGrpSpPr/>
        <p:nvPr/>
      </p:nvGrpSpPr>
      <p:grpSpPr>
        <a:xfrm>
          <a:off x="0" y="0"/>
          <a:ext cx="0" cy="0"/>
          <a:chOff x="0" y="0"/>
          <a:chExt cx="0" cy="0"/>
        </a:xfrm>
      </p:grpSpPr>
      <p:sp>
        <p:nvSpPr>
          <p:cNvPr id="124" name="Google Shape;124;p2"/>
          <p:cNvSpPr/>
          <p:nvPr/>
        </p:nvSpPr>
        <p:spPr>
          <a:xfrm>
            <a:off x="2643261" y="0"/>
            <a:ext cx="9548739" cy="6858000"/>
          </a:xfrm>
          <a:custGeom>
            <a:avLst/>
            <a:gdLst/>
            <a:ahLst/>
            <a:cxnLst/>
            <a:rect l="l" t="t" r="r" b="b"/>
            <a:pathLst>
              <a:path w="9548739" h="6858000" extrusionOk="0">
                <a:moveTo>
                  <a:pt x="1873864" y="0"/>
                </a:moveTo>
                <a:lnTo>
                  <a:pt x="1971920" y="0"/>
                </a:lnTo>
                <a:lnTo>
                  <a:pt x="2174399" y="0"/>
                </a:lnTo>
                <a:lnTo>
                  <a:pt x="5968479" y="0"/>
                </a:lnTo>
                <a:lnTo>
                  <a:pt x="9548739" y="0"/>
                </a:lnTo>
                <a:lnTo>
                  <a:pt x="9548739" y="6858000"/>
                </a:lnTo>
                <a:lnTo>
                  <a:pt x="5968479" y="6858000"/>
                </a:lnTo>
                <a:lnTo>
                  <a:pt x="2174399" y="6858000"/>
                </a:lnTo>
                <a:lnTo>
                  <a:pt x="1951844" y="6858000"/>
                </a:lnTo>
                <a:lnTo>
                  <a:pt x="1835258" y="6858000"/>
                </a:lnTo>
                <a:lnTo>
                  <a:pt x="1784827" y="6687406"/>
                </a:lnTo>
                <a:cubicBezTo>
                  <a:pt x="1375512" y="5409903"/>
                  <a:pt x="806558" y="4349353"/>
                  <a:pt x="0" y="3390900"/>
                </a:cubicBezTo>
                <a:cubicBezTo>
                  <a:pt x="774231" y="2640807"/>
                  <a:pt x="1361774" y="1569839"/>
                  <a:pt x="1796041" y="2545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25" name="Google Shape;125;p2"/>
          <p:cNvGrpSpPr/>
          <p:nvPr/>
        </p:nvGrpSpPr>
        <p:grpSpPr>
          <a:xfrm>
            <a:off x="5080185" y="719925"/>
            <a:ext cx="6274728" cy="780795"/>
            <a:chOff x="4745820" y="1491808"/>
            <a:chExt cx="6274728" cy="780795"/>
          </a:xfrm>
        </p:grpSpPr>
        <p:sp>
          <p:nvSpPr>
            <p:cNvPr id="126" name="Google Shape;126;p2"/>
            <p:cNvSpPr txBox="1"/>
            <p:nvPr/>
          </p:nvSpPr>
          <p:spPr>
            <a:xfrm>
              <a:off x="5895648" y="1668921"/>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Problem Statement</a:t>
              </a:r>
              <a:endParaRPr sz="1800" b="1" i="0" u="none" strike="noStrike" cap="none">
                <a:solidFill>
                  <a:schemeClr val="dk1"/>
                </a:solidFill>
                <a:latin typeface="Arial"/>
                <a:ea typeface="Arial"/>
                <a:cs typeface="Arial"/>
                <a:sym typeface="Arial"/>
              </a:endParaRPr>
            </a:p>
          </p:txBody>
        </p:sp>
        <p:grpSp>
          <p:nvGrpSpPr>
            <p:cNvPr id="127" name="Google Shape;127;p2"/>
            <p:cNvGrpSpPr/>
            <p:nvPr/>
          </p:nvGrpSpPr>
          <p:grpSpPr>
            <a:xfrm>
              <a:off x="4745820" y="1491808"/>
              <a:ext cx="958096" cy="780795"/>
              <a:chOff x="5324331" y="1449052"/>
              <a:chExt cx="958096" cy="780795"/>
            </a:xfrm>
          </p:grpSpPr>
          <p:sp>
            <p:nvSpPr>
              <p:cNvPr id="128" name="Google Shape;128;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01</a:t>
                </a:r>
                <a:endParaRPr sz="3600" b="1" i="0" u="none" strike="noStrike" cap="none">
                  <a:solidFill>
                    <a:schemeClr val="lt1"/>
                  </a:solidFill>
                  <a:latin typeface="Arial"/>
                  <a:ea typeface="Arial"/>
                  <a:cs typeface="Arial"/>
                  <a:sym typeface="Arial"/>
                </a:endParaRPr>
              </a:p>
            </p:txBody>
          </p:sp>
        </p:grpSp>
      </p:grpSp>
      <p:pic>
        <p:nvPicPr>
          <p:cNvPr id="130" name="Google Shape;130;p2"/>
          <p:cNvPicPr preferRelativeResize="0"/>
          <p:nvPr/>
        </p:nvPicPr>
        <p:blipFill rotWithShape="1">
          <a:blip r:embed="rId3">
            <a:alphaModFix/>
          </a:blip>
          <a:srcRect/>
          <a:stretch/>
        </p:blipFill>
        <p:spPr>
          <a:xfrm rot="-5400000">
            <a:off x="1108769" y="2657241"/>
            <a:ext cx="1405705" cy="1475990"/>
          </a:xfrm>
          <a:prstGeom prst="rect">
            <a:avLst/>
          </a:prstGeom>
          <a:noFill/>
          <a:ln>
            <a:noFill/>
          </a:ln>
        </p:spPr>
      </p:pic>
      <p:sp>
        <p:nvSpPr>
          <p:cNvPr id="131" name="Google Shape;131;p2"/>
          <p:cNvSpPr txBox="1"/>
          <p:nvPr/>
        </p:nvSpPr>
        <p:spPr>
          <a:xfrm>
            <a:off x="341194" y="204557"/>
            <a:ext cx="3493826" cy="17543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Arial"/>
                <a:ea typeface="Arial"/>
                <a:cs typeface="Arial"/>
                <a:sym typeface="Arial"/>
              </a:rPr>
              <a:t>Agenda</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nvGrpSpPr>
          <p:cNvPr id="132" name="Google Shape;132;p2"/>
          <p:cNvGrpSpPr/>
          <p:nvPr/>
        </p:nvGrpSpPr>
        <p:grpSpPr>
          <a:xfrm>
            <a:off x="5080185" y="1872878"/>
            <a:ext cx="6274703" cy="780795"/>
            <a:chOff x="4745820" y="1491808"/>
            <a:chExt cx="6274703" cy="780795"/>
          </a:xfrm>
        </p:grpSpPr>
        <p:sp>
          <p:nvSpPr>
            <p:cNvPr id="133" name="Google Shape;133;p2"/>
            <p:cNvSpPr txBox="1"/>
            <p:nvPr/>
          </p:nvSpPr>
          <p:spPr>
            <a:xfrm>
              <a:off x="5895623" y="1692683"/>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Important Factors</a:t>
              </a:r>
              <a:endParaRPr sz="1800" b="1" i="0" u="none" strike="noStrike" cap="none">
                <a:solidFill>
                  <a:schemeClr val="dk1"/>
                </a:solidFill>
                <a:latin typeface="Arial"/>
                <a:ea typeface="Arial"/>
                <a:cs typeface="Arial"/>
                <a:sym typeface="Arial"/>
              </a:endParaRPr>
            </a:p>
          </p:txBody>
        </p:sp>
        <p:grpSp>
          <p:nvGrpSpPr>
            <p:cNvPr id="134" name="Google Shape;134;p2"/>
            <p:cNvGrpSpPr/>
            <p:nvPr/>
          </p:nvGrpSpPr>
          <p:grpSpPr>
            <a:xfrm>
              <a:off x="4745820" y="1491808"/>
              <a:ext cx="958096" cy="780795"/>
              <a:chOff x="5324331" y="1449052"/>
              <a:chExt cx="958096" cy="780795"/>
            </a:xfrm>
          </p:grpSpPr>
          <p:sp>
            <p:nvSpPr>
              <p:cNvPr id="135" name="Google Shape;135;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 name="Google Shape;136;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02</a:t>
                </a:r>
                <a:endParaRPr sz="3600" b="1" i="0" u="none" strike="noStrike" cap="none">
                  <a:solidFill>
                    <a:schemeClr val="lt1"/>
                  </a:solidFill>
                  <a:latin typeface="Arial"/>
                  <a:ea typeface="Arial"/>
                  <a:cs typeface="Arial"/>
                  <a:sym typeface="Arial"/>
                </a:endParaRPr>
              </a:p>
            </p:txBody>
          </p:sp>
        </p:grpSp>
      </p:grpSp>
      <p:grpSp>
        <p:nvGrpSpPr>
          <p:cNvPr id="137" name="Google Shape;137;p2"/>
          <p:cNvGrpSpPr/>
          <p:nvPr/>
        </p:nvGrpSpPr>
        <p:grpSpPr>
          <a:xfrm>
            <a:off x="5080185" y="3025831"/>
            <a:ext cx="6274728" cy="780795"/>
            <a:chOff x="4745820" y="1491808"/>
            <a:chExt cx="6274728" cy="780795"/>
          </a:xfrm>
        </p:grpSpPr>
        <p:sp>
          <p:nvSpPr>
            <p:cNvPr id="138" name="Google Shape;138;p2"/>
            <p:cNvSpPr txBox="1"/>
            <p:nvPr/>
          </p:nvSpPr>
          <p:spPr>
            <a:xfrm>
              <a:off x="5895648" y="1710308"/>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Data Analysis</a:t>
              </a:r>
              <a:endParaRPr sz="1800" b="1" i="0" u="none" strike="noStrike" cap="none">
                <a:solidFill>
                  <a:schemeClr val="dk1"/>
                </a:solidFill>
                <a:latin typeface="Arial"/>
                <a:ea typeface="Arial"/>
                <a:cs typeface="Arial"/>
                <a:sym typeface="Arial"/>
              </a:endParaRPr>
            </a:p>
          </p:txBody>
        </p:sp>
        <p:grpSp>
          <p:nvGrpSpPr>
            <p:cNvPr id="139" name="Google Shape;139;p2"/>
            <p:cNvGrpSpPr/>
            <p:nvPr/>
          </p:nvGrpSpPr>
          <p:grpSpPr>
            <a:xfrm>
              <a:off x="4745820" y="1491808"/>
              <a:ext cx="958096" cy="780795"/>
              <a:chOff x="5324331" y="1449052"/>
              <a:chExt cx="958096" cy="780795"/>
            </a:xfrm>
          </p:grpSpPr>
          <p:sp>
            <p:nvSpPr>
              <p:cNvPr id="140" name="Google Shape;140;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 name="Google Shape;141;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03</a:t>
                </a:r>
                <a:endParaRPr sz="3600" b="1" i="0" u="none" strike="noStrike" cap="none">
                  <a:solidFill>
                    <a:schemeClr val="lt1"/>
                  </a:solidFill>
                  <a:latin typeface="Arial"/>
                  <a:ea typeface="Arial"/>
                  <a:cs typeface="Arial"/>
                  <a:sym typeface="Arial"/>
                </a:endParaRPr>
              </a:p>
            </p:txBody>
          </p:sp>
        </p:grpSp>
      </p:grpSp>
      <p:grpSp>
        <p:nvGrpSpPr>
          <p:cNvPr id="142" name="Google Shape;142;p2"/>
          <p:cNvGrpSpPr/>
          <p:nvPr/>
        </p:nvGrpSpPr>
        <p:grpSpPr>
          <a:xfrm>
            <a:off x="5080185" y="4178784"/>
            <a:ext cx="6274728" cy="780795"/>
            <a:chOff x="4745820" y="1491808"/>
            <a:chExt cx="6274728" cy="780795"/>
          </a:xfrm>
        </p:grpSpPr>
        <p:sp>
          <p:nvSpPr>
            <p:cNvPr id="143" name="Google Shape;143;p2"/>
            <p:cNvSpPr txBox="1"/>
            <p:nvPr/>
          </p:nvSpPr>
          <p:spPr>
            <a:xfrm>
              <a:off x="5895648" y="1697546"/>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Graphs &amp; Models</a:t>
              </a:r>
              <a:endParaRPr sz="1800" b="1" i="0" u="none" strike="noStrike" cap="none">
                <a:solidFill>
                  <a:schemeClr val="dk1"/>
                </a:solidFill>
                <a:latin typeface="Arial"/>
                <a:ea typeface="Arial"/>
                <a:cs typeface="Arial"/>
                <a:sym typeface="Arial"/>
              </a:endParaRPr>
            </a:p>
          </p:txBody>
        </p:sp>
        <p:grpSp>
          <p:nvGrpSpPr>
            <p:cNvPr id="144" name="Google Shape;144;p2"/>
            <p:cNvGrpSpPr/>
            <p:nvPr/>
          </p:nvGrpSpPr>
          <p:grpSpPr>
            <a:xfrm>
              <a:off x="4745820" y="1491808"/>
              <a:ext cx="958096" cy="780795"/>
              <a:chOff x="5324331" y="1449052"/>
              <a:chExt cx="958096" cy="780795"/>
            </a:xfrm>
          </p:grpSpPr>
          <p:sp>
            <p:nvSpPr>
              <p:cNvPr id="145" name="Google Shape;145;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 name="Google Shape;146;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04</a:t>
                </a:r>
                <a:endParaRPr sz="3600" b="1" i="0" u="none" strike="noStrike" cap="none">
                  <a:solidFill>
                    <a:schemeClr val="lt1"/>
                  </a:solidFill>
                  <a:latin typeface="Arial"/>
                  <a:ea typeface="Arial"/>
                  <a:cs typeface="Arial"/>
                  <a:sym typeface="Arial"/>
                </a:endParaRPr>
              </a:p>
            </p:txBody>
          </p:sp>
        </p:grpSp>
      </p:grpSp>
      <p:grpSp>
        <p:nvGrpSpPr>
          <p:cNvPr id="147" name="Google Shape;147;p2"/>
          <p:cNvGrpSpPr/>
          <p:nvPr/>
        </p:nvGrpSpPr>
        <p:grpSpPr>
          <a:xfrm>
            <a:off x="5080185" y="5331737"/>
            <a:ext cx="6274728" cy="780795"/>
            <a:chOff x="4745820" y="1491808"/>
            <a:chExt cx="6274728" cy="780795"/>
          </a:xfrm>
        </p:grpSpPr>
        <p:sp>
          <p:nvSpPr>
            <p:cNvPr id="148" name="Google Shape;148;p2"/>
            <p:cNvSpPr txBox="1"/>
            <p:nvPr/>
          </p:nvSpPr>
          <p:spPr>
            <a:xfrm>
              <a:off x="5895648" y="1692683"/>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Prediction</a:t>
              </a:r>
              <a:endParaRPr sz="1800" b="1" i="0" u="none" strike="noStrike" cap="none">
                <a:solidFill>
                  <a:schemeClr val="dk1"/>
                </a:solidFill>
                <a:latin typeface="Arial"/>
                <a:ea typeface="Arial"/>
                <a:cs typeface="Arial"/>
                <a:sym typeface="Arial"/>
              </a:endParaRPr>
            </a:p>
          </p:txBody>
        </p:sp>
        <p:grpSp>
          <p:nvGrpSpPr>
            <p:cNvPr id="149" name="Google Shape;149;p2"/>
            <p:cNvGrpSpPr/>
            <p:nvPr/>
          </p:nvGrpSpPr>
          <p:grpSpPr>
            <a:xfrm>
              <a:off x="4745820" y="1491808"/>
              <a:ext cx="958096" cy="780795"/>
              <a:chOff x="5324331" y="1449052"/>
              <a:chExt cx="958096" cy="780795"/>
            </a:xfrm>
          </p:grpSpPr>
          <p:sp>
            <p:nvSpPr>
              <p:cNvPr id="150" name="Google Shape;150;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 name="Google Shape;151;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05</a:t>
                </a:r>
                <a:endParaRPr sz="3600" b="1" i="0" u="none" strike="noStrike" cap="none">
                  <a:solidFill>
                    <a:schemeClr val="lt1"/>
                  </a:solidFill>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0"/>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Statistical Model </a:t>
            </a:r>
            <a:endParaRPr sz="4400" b="1"/>
          </a:p>
        </p:txBody>
      </p:sp>
      <p:pic>
        <p:nvPicPr>
          <p:cNvPr id="410" name="Google Shape;410;p20" descr="5.5 Example of the effect of a log transformation on the distribution... |  Download Scientific Diagram"/>
          <p:cNvPicPr preferRelativeResize="0"/>
          <p:nvPr/>
        </p:nvPicPr>
        <p:blipFill rotWithShape="1">
          <a:blip r:embed="rId3">
            <a:alphaModFix/>
          </a:blip>
          <a:srcRect/>
          <a:stretch/>
        </p:blipFill>
        <p:spPr>
          <a:xfrm>
            <a:off x="250268" y="1241660"/>
            <a:ext cx="4653142" cy="2030929"/>
          </a:xfrm>
          <a:prstGeom prst="rect">
            <a:avLst/>
          </a:prstGeom>
          <a:noFill/>
          <a:ln>
            <a:noFill/>
          </a:ln>
        </p:spPr>
      </p:pic>
      <p:pic>
        <p:nvPicPr>
          <p:cNvPr id="411" name="Google Shape;411;p20"/>
          <p:cNvPicPr preferRelativeResize="0"/>
          <p:nvPr/>
        </p:nvPicPr>
        <p:blipFill rotWithShape="1">
          <a:blip r:embed="rId4">
            <a:alphaModFix/>
          </a:blip>
          <a:srcRect/>
          <a:stretch/>
        </p:blipFill>
        <p:spPr>
          <a:xfrm>
            <a:off x="0" y="3638349"/>
            <a:ext cx="5034012" cy="3219651"/>
          </a:xfrm>
          <a:prstGeom prst="rect">
            <a:avLst/>
          </a:prstGeom>
          <a:noFill/>
          <a:ln>
            <a:noFill/>
          </a:ln>
        </p:spPr>
      </p:pic>
      <p:pic>
        <p:nvPicPr>
          <p:cNvPr id="412" name="Google Shape;412;p20"/>
          <p:cNvPicPr preferRelativeResize="0"/>
          <p:nvPr/>
        </p:nvPicPr>
        <p:blipFill rotWithShape="1">
          <a:blip r:embed="rId5">
            <a:alphaModFix/>
          </a:blip>
          <a:srcRect/>
          <a:stretch/>
        </p:blipFill>
        <p:spPr>
          <a:xfrm>
            <a:off x="5168066" y="814339"/>
            <a:ext cx="4088229" cy="2450768"/>
          </a:xfrm>
          <a:prstGeom prst="rect">
            <a:avLst/>
          </a:prstGeom>
          <a:noFill/>
          <a:ln>
            <a:noFill/>
          </a:ln>
        </p:spPr>
      </p:pic>
      <p:pic>
        <p:nvPicPr>
          <p:cNvPr id="413" name="Google Shape;413;p20"/>
          <p:cNvPicPr preferRelativeResize="0"/>
          <p:nvPr/>
        </p:nvPicPr>
        <p:blipFill rotWithShape="1">
          <a:blip r:embed="rId6">
            <a:alphaModFix/>
          </a:blip>
          <a:srcRect/>
          <a:stretch/>
        </p:blipFill>
        <p:spPr>
          <a:xfrm>
            <a:off x="8349164" y="1804037"/>
            <a:ext cx="3929464" cy="2181296"/>
          </a:xfrm>
          <a:prstGeom prst="rect">
            <a:avLst/>
          </a:prstGeom>
          <a:noFill/>
          <a:ln>
            <a:noFill/>
          </a:ln>
        </p:spPr>
      </p:pic>
      <p:pic>
        <p:nvPicPr>
          <p:cNvPr id="414" name="Google Shape;414;p20"/>
          <p:cNvPicPr preferRelativeResize="0"/>
          <p:nvPr/>
        </p:nvPicPr>
        <p:blipFill rotWithShape="1">
          <a:blip r:embed="rId7">
            <a:alphaModFix/>
          </a:blip>
          <a:srcRect/>
          <a:stretch/>
        </p:blipFill>
        <p:spPr>
          <a:xfrm>
            <a:off x="5585560" y="3735805"/>
            <a:ext cx="4732722" cy="2235932"/>
          </a:xfrm>
          <a:prstGeom prst="rect">
            <a:avLst/>
          </a:prstGeom>
          <a:noFill/>
          <a:ln>
            <a:noFill/>
          </a:ln>
        </p:spPr>
      </p:pic>
      <p:sp>
        <p:nvSpPr>
          <p:cNvPr id="415" name="Google Shape;415;p20"/>
          <p:cNvSpPr/>
          <p:nvPr/>
        </p:nvSpPr>
        <p:spPr>
          <a:xfrm>
            <a:off x="4677877" y="3147462"/>
            <a:ext cx="1617046" cy="673768"/>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6" name="Google Shape;416;p20"/>
          <p:cNvPicPr preferRelativeResize="0"/>
          <p:nvPr/>
        </p:nvPicPr>
        <p:blipFill rotWithShape="1">
          <a:blip r:embed="rId8">
            <a:alphaModFix/>
          </a:blip>
          <a:srcRect/>
          <a:stretch/>
        </p:blipFill>
        <p:spPr>
          <a:xfrm>
            <a:off x="8316218" y="4863264"/>
            <a:ext cx="3875782" cy="1994736"/>
          </a:xfrm>
          <a:prstGeom prst="rect">
            <a:avLst/>
          </a:prstGeom>
          <a:noFill/>
          <a:ln>
            <a:noFill/>
          </a:ln>
        </p:spPr>
      </p:pic>
      <p:sp>
        <p:nvSpPr>
          <p:cNvPr id="417" name="Google Shape;417;p20"/>
          <p:cNvSpPr txBox="1"/>
          <p:nvPr/>
        </p:nvSpPr>
        <p:spPr>
          <a:xfrm>
            <a:off x="8527984" y="885524"/>
            <a:ext cx="44114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1</a:t>
            </a:r>
            <a:endParaRPr/>
          </a:p>
        </p:txBody>
      </p:sp>
      <p:sp>
        <p:nvSpPr>
          <p:cNvPr id="418" name="Google Shape;418;p20"/>
          <p:cNvSpPr txBox="1"/>
          <p:nvPr/>
        </p:nvSpPr>
        <p:spPr>
          <a:xfrm>
            <a:off x="7968114" y="3107356"/>
            <a:ext cx="44114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2</a:t>
            </a:r>
            <a:endParaRPr/>
          </a:p>
        </p:txBody>
      </p:sp>
      <p:sp>
        <p:nvSpPr>
          <p:cNvPr id="419" name="Google Shape;419;p20"/>
          <p:cNvSpPr txBox="1"/>
          <p:nvPr/>
        </p:nvSpPr>
        <p:spPr>
          <a:xfrm>
            <a:off x="9583554" y="4029777"/>
            <a:ext cx="44114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3</a:t>
            </a:r>
            <a:endParaRPr/>
          </a:p>
        </p:txBody>
      </p:sp>
      <p:sp>
        <p:nvSpPr>
          <p:cNvPr id="420" name="Google Shape;420;p20"/>
          <p:cNvSpPr txBox="1"/>
          <p:nvPr/>
        </p:nvSpPr>
        <p:spPr>
          <a:xfrm>
            <a:off x="7945655" y="6038414"/>
            <a:ext cx="44114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4</a:t>
            </a:r>
            <a:endParaRPr/>
          </a:p>
        </p:txBody>
      </p:sp>
      <p:sp>
        <p:nvSpPr>
          <p:cNvPr id="421" name="Google Shape;421;p20"/>
          <p:cNvSpPr txBox="1"/>
          <p:nvPr/>
        </p:nvSpPr>
        <p:spPr>
          <a:xfrm>
            <a:off x="219778" y="855043"/>
            <a:ext cx="210826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Log transformation</a:t>
            </a:r>
            <a:endParaRPr/>
          </a:p>
        </p:txBody>
      </p:sp>
      <p:sp>
        <p:nvSpPr>
          <p:cNvPr id="422" name="Google Shape;422;p20"/>
          <p:cNvSpPr txBox="1"/>
          <p:nvPr/>
        </p:nvSpPr>
        <p:spPr>
          <a:xfrm>
            <a:off x="218174" y="3365632"/>
            <a:ext cx="20056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Correlation Matrix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Statistical Model Results </a:t>
            </a:r>
            <a:endParaRPr sz="4400" b="1"/>
          </a:p>
        </p:txBody>
      </p:sp>
      <p:pic>
        <p:nvPicPr>
          <p:cNvPr id="428" name="Google Shape;428;p21" descr="Hurricane Harvey: About 80% of victims don't have flood insurance"/>
          <p:cNvPicPr preferRelativeResize="0"/>
          <p:nvPr/>
        </p:nvPicPr>
        <p:blipFill rotWithShape="1">
          <a:blip r:embed="rId3">
            <a:alphaModFix/>
          </a:blip>
          <a:srcRect/>
          <a:stretch/>
        </p:blipFill>
        <p:spPr>
          <a:xfrm>
            <a:off x="350734" y="1097279"/>
            <a:ext cx="2758227" cy="1557994"/>
          </a:xfrm>
          <a:prstGeom prst="rect">
            <a:avLst/>
          </a:prstGeom>
          <a:noFill/>
          <a:ln>
            <a:noFill/>
          </a:ln>
        </p:spPr>
      </p:pic>
      <p:pic>
        <p:nvPicPr>
          <p:cNvPr id="429" name="Google Shape;429;p21" descr="Scientists predict'anonymously warm' temperatures for the next FOUR YEARS |  Daily Mail Online"/>
          <p:cNvPicPr preferRelativeResize="0"/>
          <p:nvPr/>
        </p:nvPicPr>
        <p:blipFill rotWithShape="1">
          <a:blip r:embed="rId4">
            <a:alphaModFix/>
          </a:blip>
          <a:srcRect/>
          <a:stretch/>
        </p:blipFill>
        <p:spPr>
          <a:xfrm>
            <a:off x="3484397" y="1097279"/>
            <a:ext cx="2310013" cy="1537580"/>
          </a:xfrm>
          <a:prstGeom prst="rect">
            <a:avLst/>
          </a:prstGeom>
          <a:noFill/>
          <a:ln>
            <a:noFill/>
          </a:ln>
        </p:spPr>
      </p:pic>
      <p:pic>
        <p:nvPicPr>
          <p:cNvPr id="430" name="Google Shape;430;p21" descr="Desert Features"/>
          <p:cNvPicPr preferRelativeResize="0"/>
          <p:nvPr/>
        </p:nvPicPr>
        <p:blipFill rotWithShape="1">
          <a:blip r:embed="rId5">
            <a:alphaModFix/>
          </a:blip>
          <a:srcRect/>
          <a:stretch/>
        </p:blipFill>
        <p:spPr>
          <a:xfrm>
            <a:off x="6173457" y="1097279"/>
            <a:ext cx="2489282" cy="1533801"/>
          </a:xfrm>
          <a:prstGeom prst="rect">
            <a:avLst/>
          </a:prstGeom>
          <a:noFill/>
          <a:ln>
            <a:noFill/>
          </a:ln>
        </p:spPr>
      </p:pic>
      <p:pic>
        <p:nvPicPr>
          <p:cNvPr id="431" name="Google Shape;431;p21" descr="With Unpredictable Weather You Need a Roof You Can Count On"/>
          <p:cNvPicPr preferRelativeResize="0"/>
          <p:nvPr/>
        </p:nvPicPr>
        <p:blipFill rotWithShape="1">
          <a:blip r:embed="rId6">
            <a:alphaModFix/>
          </a:blip>
          <a:srcRect/>
          <a:stretch/>
        </p:blipFill>
        <p:spPr>
          <a:xfrm>
            <a:off x="9125553" y="1097279"/>
            <a:ext cx="2434389" cy="1538982"/>
          </a:xfrm>
          <a:prstGeom prst="rect">
            <a:avLst/>
          </a:prstGeom>
          <a:noFill/>
          <a:ln>
            <a:noFill/>
          </a:ln>
        </p:spPr>
      </p:pic>
      <p:sp>
        <p:nvSpPr>
          <p:cNvPr id="432" name="Google Shape;432;p21"/>
          <p:cNvSpPr txBox="1"/>
          <p:nvPr/>
        </p:nvSpPr>
        <p:spPr>
          <a:xfrm>
            <a:off x="1010652" y="2772075"/>
            <a:ext cx="133241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WET STATES</a:t>
            </a:r>
            <a:endParaRPr/>
          </a:p>
        </p:txBody>
      </p:sp>
      <p:sp>
        <p:nvSpPr>
          <p:cNvPr id="433" name="Google Shape;433;p21"/>
          <p:cNvSpPr txBox="1"/>
          <p:nvPr/>
        </p:nvSpPr>
        <p:spPr>
          <a:xfrm>
            <a:off x="3290234" y="2772075"/>
            <a:ext cx="26468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GLOBAL WARMING STATES</a:t>
            </a:r>
            <a:endParaRPr/>
          </a:p>
        </p:txBody>
      </p:sp>
      <p:sp>
        <p:nvSpPr>
          <p:cNvPr id="434" name="Google Shape;434;p21"/>
          <p:cNvSpPr txBox="1"/>
          <p:nvPr/>
        </p:nvSpPr>
        <p:spPr>
          <a:xfrm>
            <a:off x="6368715" y="2772075"/>
            <a:ext cx="20601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COLD &amp; DRY STATES</a:t>
            </a:r>
            <a:endParaRPr/>
          </a:p>
        </p:txBody>
      </p:sp>
      <p:sp>
        <p:nvSpPr>
          <p:cNvPr id="435" name="Google Shape;435;p21"/>
          <p:cNvSpPr txBox="1"/>
          <p:nvPr/>
        </p:nvSpPr>
        <p:spPr>
          <a:xfrm>
            <a:off x="9023687" y="2772075"/>
            <a:ext cx="273023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UNPREDICTABLE WEATHER </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STATES</a:t>
            </a:r>
            <a:endParaRPr/>
          </a:p>
        </p:txBody>
      </p:sp>
      <p:sp>
        <p:nvSpPr>
          <p:cNvPr id="436" name="Google Shape;436;p21"/>
          <p:cNvSpPr txBox="1"/>
          <p:nvPr/>
        </p:nvSpPr>
        <p:spPr>
          <a:xfrm>
            <a:off x="452388" y="3157086"/>
            <a:ext cx="229261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New Jersey, New York, Connecticut, </a:t>
            </a:r>
            <a:endParaRPr/>
          </a:p>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Massachusetts, Maryland ….</a:t>
            </a:r>
            <a:endParaRPr/>
          </a:p>
        </p:txBody>
      </p:sp>
      <p:sp>
        <p:nvSpPr>
          <p:cNvPr id="437" name="Google Shape;437;p21"/>
          <p:cNvSpPr txBox="1"/>
          <p:nvPr/>
        </p:nvSpPr>
        <p:spPr>
          <a:xfrm>
            <a:off x="3424522" y="3157086"/>
            <a:ext cx="230543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California, Alaska, Nevada, Michigan,</a:t>
            </a:r>
            <a:endParaRPr/>
          </a:p>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Oregon, Wisconsin, South Dakota….</a:t>
            </a:r>
            <a:endParaRPr/>
          </a:p>
        </p:txBody>
      </p:sp>
      <p:sp>
        <p:nvSpPr>
          <p:cNvPr id="438" name="Google Shape;438;p21"/>
          <p:cNvSpPr txBox="1"/>
          <p:nvPr/>
        </p:nvSpPr>
        <p:spPr>
          <a:xfrm>
            <a:off x="6344700" y="3174842"/>
            <a:ext cx="218521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Arizona, New Mexico and Colorado</a:t>
            </a:r>
            <a:endParaRPr/>
          </a:p>
        </p:txBody>
      </p:sp>
      <p:sp>
        <p:nvSpPr>
          <p:cNvPr id="439" name="Google Shape;439;p21"/>
          <p:cNvSpPr txBox="1"/>
          <p:nvPr/>
        </p:nvSpPr>
        <p:spPr>
          <a:xfrm>
            <a:off x="9291136" y="3194730"/>
            <a:ext cx="22910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Florida, Texas, Illinois, Kansas, Ohio,</a:t>
            </a:r>
            <a:endParaRPr/>
          </a:p>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Tennessee, Virginia, Los Angeles….</a:t>
            </a:r>
            <a:endParaRPr/>
          </a:p>
        </p:txBody>
      </p:sp>
      <p:sp>
        <p:nvSpPr>
          <p:cNvPr id="440" name="Google Shape;440;p21"/>
          <p:cNvSpPr txBox="1"/>
          <p:nvPr/>
        </p:nvSpPr>
        <p:spPr>
          <a:xfrm>
            <a:off x="471637" y="3954380"/>
            <a:ext cx="17892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CO2 Emission </a:t>
            </a:r>
            <a:r>
              <a:rPr lang="en-US" sz="1400" b="1" i="0" u="none" strike="noStrike" cap="none">
                <a:solidFill>
                  <a:srgbClr val="000000"/>
                </a:solidFill>
                <a:latin typeface="Arial"/>
                <a:ea typeface="Arial"/>
                <a:cs typeface="Arial"/>
                <a:sym typeface="Arial"/>
              </a:rPr>
              <a:t>61% </a:t>
            </a:r>
            <a:endParaRPr/>
          </a:p>
        </p:txBody>
      </p:sp>
      <p:sp>
        <p:nvSpPr>
          <p:cNvPr id="441" name="Google Shape;441;p21"/>
          <p:cNvSpPr txBox="1"/>
          <p:nvPr/>
        </p:nvSpPr>
        <p:spPr>
          <a:xfrm>
            <a:off x="3328736" y="3954380"/>
            <a:ext cx="2653290"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Population	</a:t>
            </a:r>
            <a:r>
              <a:rPr lang="en-US" sz="1400" b="1" i="0" u="none" strike="noStrike" cap="none">
                <a:solidFill>
                  <a:srgbClr val="000000"/>
                </a:solidFill>
                <a:latin typeface="Arial"/>
                <a:ea typeface="Arial"/>
                <a:cs typeface="Arial"/>
                <a:sym typeface="Arial"/>
              </a:rPr>
              <a:t>59%</a:t>
            </a: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CO2 Emission </a:t>
            </a:r>
            <a:r>
              <a:rPr lang="en-US" sz="1400" b="1" i="0" u="none" strike="noStrike" cap="none">
                <a:solidFill>
                  <a:srgbClr val="000000"/>
                </a:solidFill>
                <a:latin typeface="Arial"/>
                <a:ea typeface="Arial"/>
                <a:cs typeface="Arial"/>
                <a:sym typeface="Arial"/>
              </a:rPr>
              <a:t>16%</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Natural Gas Consumption </a:t>
            </a:r>
            <a:r>
              <a:rPr lang="en-US" sz="1400" b="1" i="0" u="none" strike="noStrike" cap="none">
                <a:solidFill>
                  <a:srgbClr val="000000"/>
                </a:solidFill>
                <a:latin typeface="Arial"/>
                <a:ea typeface="Arial"/>
                <a:cs typeface="Arial"/>
                <a:sym typeface="Arial"/>
              </a:rPr>
              <a:t>10%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Meat Consumption </a:t>
            </a:r>
            <a:r>
              <a:rPr lang="en-US" sz="1400" b="1" i="0" u="none" strike="noStrike" cap="none">
                <a:solidFill>
                  <a:srgbClr val="000000"/>
                </a:solidFill>
                <a:latin typeface="Arial"/>
                <a:ea typeface="Arial"/>
                <a:cs typeface="Arial"/>
                <a:sym typeface="Arial"/>
              </a:rPr>
              <a:t>9%</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Electricity Emission </a:t>
            </a:r>
            <a:r>
              <a:rPr lang="en-US" sz="1400" b="1" i="0" u="none" strike="noStrike" cap="none">
                <a:solidFill>
                  <a:srgbClr val="000000"/>
                </a:solidFill>
                <a:latin typeface="Arial"/>
                <a:ea typeface="Arial"/>
                <a:cs typeface="Arial"/>
                <a:sym typeface="Arial"/>
              </a:rPr>
              <a:t>5%</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Petroleum Consumption </a:t>
            </a:r>
            <a:r>
              <a:rPr lang="en-US" sz="1400" b="1" i="0" u="none" strike="noStrike" cap="none">
                <a:solidFill>
                  <a:srgbClr val="000000"/>
                </a:solidFill>
                <a:latin typeface="Arial"/>
                <a:ea typeface="Arial"/>
                <a:cs typeface="Arial"/>
                <a:sym typeface="Arial"/>
              </a:rPr>
              <a:t>2%</a:t>
            </a:r>
            <a:endParaRPr/>
          </a:p>
        </p:txBody>
      </p:sp>
      <p:sp>
        <p:nvSpPr>
          <p:cNvPr id="442" name="Google Shape;442;p21"/>
          <p:cNvSpPr txBox="1"/>
          <p:nvPr/>
        </p:nvSpPr>
        <p:spPr>
          <a:xfrm>
            <a:off x="6194392" y="3954380"/>
            <a:ext cx="265329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Electricity Emission </a:t>
            </a:r>
            <a:r>
              <a:rPr lang="en-US" sz="1400" b="1" i="0" u="none" strike="noStrike" cap="none">
                <a:solidFill>
                  <a:srgbClr val="000000"/>
                </a:solidFill>
                <a:latin typeface="Arial"/>
                <a:ea typeface="Arial"/>
                <a:cs typeface="Arial"/>
                <a:sym typeface="Arial"/>
              </a:rPr>
              <a:t>53%</a:t>
            </a: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CO2 emission </a:t>
            </a:r>
            <a:r>
              <a:rPr lang="en-US" sz="1400" b="1" i="0" u="none" strike="noStrike" cap="none">
                <a:solidFill>
                  <a:srgbClr val="000000"/>
                </a:solidFill>
                <a:latin typeface="Arial"/>
                <a:ea typeface="Arial"/>
                <a:cs typeface="Arial"/>
                <a:sym typeface="Arial"/>
              </a:rPr>
              <a:t>22%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Natural Gas Consumption </a:t>
            </a:r>
            <a:r>
              <a:rPr lang="en-US" sz="1400" b="1" i="0" u="none" strike="noStrike" cap="none">
                <a:solidFill>
                  <a:srgbClr val="000000"/>
                </a:solidFill>
                <a:latin typeface="Arial"/>
                <a:ea typeface="Arial"/>
                <a:cs typeface="Arial"/>
                <a:sym typeface="Arial"/>
              </a:rPr>
              <a:t>25%</a:t>
            </a:r>
            <a:endParaRPr/>
          </a:p>
        </p:txBody>
      </p:sp>
      <p:sp>
        <p:nvSpPr>
          <p:cNvPr id="443" name="Google Shape;443;p21"/>
          <p:cNvSpPr txBox="1"/>
          <p:nvPr/>
        </p:nvSpPr>
        <p:spPr>
          <a:xfrm>
            <a:off x="9154647" y="3954380"/>
            <a:ext cx="267713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Coal Consumption </a:t>
            </a:r>
            <a:r>
              <a:rPr lang="en-US" sz="1400" b="1" i="0" u="none" strike="noStrike" cap="none">
                <a:solidFill>
                  <a:srgbClr val="000000"/>
                </a:solidFill>
                <a:latin typeface="Arial"/>
                <a:ea typeface="Arial"/>
                <a:cs typeface="Arial"/>
                <a:sym typeface="Arial"/>
              </a:rPr>
              <a:t>35%</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Electricity Emission </a:t>
            </a:r>
            <a:r>
              <a:rPr lang="en-US" sz="1400" b="1" i="0" u="none" strike="noStrike" cap="none">
                <a:solidFill>
                  <a:srgbClr val="000000"/>
                </a:solidFill>
                <a:latin typeface="Arial"/>
                <a:ea typeface="Arial"/>
                <a:cs typeface="Arial"/>
                <a:sym typeface="Arial"/>
              </a:rPr>
              <a:t>32%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Petroleum Emission </a:t>
            </a:r>
            <a:r>
              <a:rPr lang="en-US" sz="1400" b="1" i="0" u="none" strike="noStrike" cap="none">
                <a:solidFill>
                  <a:srgbClr val="000000"/>
                </a:solidFill>
                <a:latin typeface="Arial"/>
                <a:ea typeface="Arial"/>
                <a:cs typeface="Arial"/>
                <a:sym typeface="Arial"/>
              </a:rPr>
              <a:t>18%</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Natural Gas Consumption </a:t>
            </a:r>
            <a:r>
              <a:rPr lang="en-US" sz="1400" b="1" i="0" u="none" strike="noStrike" cap="none">
                <a:solidFill>
                  <a:srgbClr val="000000"/>
                </a:solidFill>
                <a:latin typeface="Arial"/>
                <a:ea typeface="Arial"/>
                <a:cs typeface="Arial"/>
                <a:sym typeface="Arial"/>
              </a:rPr>
              <a:t>14%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3"/>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b="1"/>
              <a:t>Prediction</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b10a82a944_0_218"/>
          <p:cNvSpPr txBox="1"/>
          <p:nvPr/>
        </p:nvSpPr>
        <p:spPr>
          <a:xfrm flipH="1">
            <a:off x="665500" y="2172725"/>
            <a:ext cx="56526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chemeClr val="accent1"/>
                </a:solidFill>
              </a:rPr>
              <a:t>Machine Learning</a:t>
            </a:r>
            <a:endParaRPr sz="3600" b="1" dirty="0">
              <a:solidFill>
                <a:schemeClr val="accent1"/>
              </a:solidFill>
            </a:endParaRPr>
          </a:p>
          <a:p>
            <a:pPr marL="0" marR="0" lvl="0" indent="0" algn="l" rtl="0">
              <a:spcBef>
                <a:spcPts val="0"/>
              </a:spcBef>
              <a:spcAft>
                <a:spcPts val="0"/>
              </a:spcAft>
              <a:buNone/>
            </a:pPr>
            <a:r>
              <a:rPr lang="en-US" sz="3600" b="1" i="1" dirty="0">
                <a:solidFill>
                  <a:schemeClr val="accent1"/>
                </a:solidFill>
              </a:rPr>
              <a:t>Linear Regression</a:t>
            </a:r>
            <a:endParaRPr sz="3600" b="1" i="1" dirty="0">
              <a:solidFill>
                <a:schemeClr val="accent1"/>
              </a:solidFill>
            </a:endParaRPr>
          </a:p>
          <a:p>
            <a:pPr marL="0" marR="0" lvl="0" indent="0" algn="l" rtl="0">
              <a:spcBef>
                <a:spcPts val="0"/>
              </a:spcBef>
              <a:spcAft>
                <a:spcPts val="0"/>
              </a:spcAft>
              <a:buNone/>
            </a:pPr>
            <a:r>
              <a:rPr lang="en-US" sz="3600" b="1" dirty="0">
                <a:solidFill>
                  <a:srgbClr val="3F3F3F"/>
                </a:solidFill>
              </a:rPr>
              <a:t>Energy-Related CO2 Emission </a:t>
            </a:r>
            <a:r>
              <a:rPr lang="en-US" sz="3600" b="1" dirty="0" smtClean="0">
                <a:solidFill>
                  <a:srgbClr val="3F3F3F"/>
                </a:solidFill>
              </a:rPr>
              <a:t>&amp; </a:t>
            </a:r>
            <a:endParaRPr sz="3600" b="1" dirty="0">
              <a:solidFill>
                <a:srgbClr val="3F3F3F"/>
              </a:solidFill>
            </a:endParaRPr>
          </a:p>
          <a:p>
            <a:pPr marL="0" marR="0" lvl="0" indent="0" algn="l" rtl="0">
              <a:spcBef>
                <a:spcPts val="0"/>
              </a:spcBef>
              <a:spcAft>
                <a:spcPts val="0"/>
              </a:spcAft>
              <a:buNone/>
            </a:pPr>
            <a:r>
              <a:rPr lang="en-US" sz="3600" b="1" dirty="0">
                <a:solidFill>
                  <a:srgbClr val="3F3F3F"/>
                </a:solidFill>
              </a:rPr>
              <a:t>Electricity </a:t>
            </a:r>
            <a:r>
              <a:rPr lang="en-US" sz="3600" b="1" dirty="0" smtClean="0">
                <a:solidFill>
                  <a:srgbClr val="3F3F3F"/>
                </a:solidFill>
              </a:rPr>
              <a:t>Consumption</a:t>
            </a:r>
          </a:p>
          <a:p>
            <a:pPr marL="0" marR="0" lvl="0" indent="0" algn="l" rtl="0">
              <a:spcBef>
                <a:spcPts val="0"/>
              </a:spcBef>
              <a:spcAft>
                <a:spcPts val="0"/>
              </a:spcAft>
              <a:buNone/>
            </a:pPr>
            <a:r>
              <a:rPr lang="en-US" sz="2800" b="1" i="1" dirty="0" smtClean="0">
                <a:solidFill>
                  <a:srgbClr val="3F3F3F"/>
                </a:solidFill>
              </a:rPr>
              <a:t>Predictions</a:t>
            </a:r>
            <a:endParaRPr sz="2800" b="1" i="1" dirty="0">
              <a:solidFill>
                <a:srgbClr val="3F3F3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b10a82a944_0_403"/>
          <p:cNvSpPr txBox="1"/>
          <p:nvPr/>
        </p:nvSpPr>
        <p:spPr>
          <a:xfrm flipH="1">
            <a:off x="539100" y="392175"/>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1"/>
                </a:solidFill>
              </a:rPr>
              <a:t>Machine Learning</a:t>
            </a:r>
            <a:endParaRPr/>
          </a:p>
          <a:p>
            <a:pPr marL="0" marR="0" lvl="0" indent="0" algn="l" rtl="0">
              <a:spcBef>
                <a:spcPts val="0"/>
              </a:spcBef>
              <a:spcAft>
                <a:spcPts val="0"/>
              </a:spcAft>
              <a:buNone/>
            </a:pPr>
            <a:r>
              <a:rPr lang="en-US" sz="3600" b="1">
                <a:solidFill>
                  <a:srgbClr val="3F3F3F"/>
                </a:solidFill>
              </a:rPr>
              <a:t>&amp; Linear Regression</a:t>
            </a:r>
            <a:endParaRPr/>
          </a:p>
        </p:txBody>
      </p:sp>
      <p:sp>
        <p:nvSpPr>
          <p:cNvPr id="459" name="Google Shape;459;gb10a82a944_0_403"/>
          <p:cNvSpPr txBox="1"/>
          <p:nvPr/>
        </p:nvSpPr>
        <p:spPr>
          <a:xfrm>
            <a:off x="6513375" y="1355525"/>
            <a:ext cx="4767000" cy="52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Linear Regression is a Machine Learning algorithm/statistical method that helps extrapolate values for the given data.</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A sample dataset for Linear Regression model would contain two columns where one value in one column maps to the corresponding value in the second column. </a:t>
            </a:r>
            <a:endParaRPr>
              <a:solidFill>
                <a:srgbClr val="434343"/>
              </a:solidFill>
            </a:endParaRPr>
          </a:p>
          <a:p>
            <a:pPr marL="0" lvl="0" indent="0" algn="l" rtl="0">
              <a:spcBef>
                <a:spcPts val="0"/>
              </a:spcBef>
              <a:spcAft>
                <a:spcPts val="0"/>
              </a:spcAft>
              <a:buNone/>
            </a:pPr>
            <a:r>
              <a:rPr lang="en-US">
                <a:solidFill>
                  <a:srgbClr val="434343"/>
                </a:solidFill>
              </a:rPr>
              <a:t>This data can be used to train the model. Few values in the first columns would not have a corresponding value in the second column.</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These are the values that need to be predicted. For this purpose, the data (which has both the column of values) is trained using scikit-learn.</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This training data is used to extrapolate/predict the values which don't have a corresponding second column-value. </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To plot the predicted values as a scatter plot, the matplotlib library along with the “scatter” function is used.</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In this case, our x value or the first column is the "year” column and the y value is the emission value for every resource or the second column.</a:t>
            </a:r>
            <a:endParaRPr>
              <a:solidFill>
                <a:srgbClr val="434343"/>
              </a:solidFill>
            </a:endParaRPr>
          </a:p>
        </p:txBody>
      </p:sp>
      <p:pic>
        <p:nvPicPr>
          <p:cNvPr id="460" name="Google Shape;460;gb10a82a944_0_403"/>
          <p:cNvPicPr preferRelativeResize="0"/>
          <p:nvPr/>
        </p:nvPicPr>
        <p:blipFill>
          <a:blip r:embed="rId3">
            <a:alphaModFix/>
          </a:blip>
          <a:stretch>
            <a:fillRect/>
          </a:stretch>
        </p:blipFill>
        <p:spPr>
          <a:xfrm>
            <a:off x="214200" y="1688650"/>
            <a:ext cx="6122426" cy="4997024"/>
          </a:xfrm>
          <a:prstGeom prst="rect">
            <a:avLst/>
          </a:prstGeom>
          <a:noFill/>
          <a:ln>
            <a:noFill/>
          </a:ln>
        </p:spPr>
      </p:pic>
      <p:sp>
        <p:nvSpPr>
          <p:cNvPr id="461" name="Google Shape;461;gb10a82a944_0_403"/>
          <p:cNvSpPr/>
          <p:nvPr/>
        </p:nvSpPr>
        <p:spPr>
          <a:xfrm>
            <a:off x="3529208" y="2868548"/>
            <a:ext cx="2566800" cy="58350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Energy-Related CO2 Emissions</a:t>
            </a:r>
            <a:endParaRPr sz="1200" dirty="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b10a82a944_0_364"/>
          <p:cNvSpPr txBox="1"/>
          <p:nvPr/>
        </p:nvSpPr>
        <p:spPr>
          <a:xfrm flipH="1">
            <a:off x="206100" y="150925"/>
            <a:ext cx="11855700" cy="70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Energy-Related CO2 Emission Predictions 2018-2029</a:t>
            </a:r>
            <a:endParaRPr/>
          </a:p>
        </p:txBody>
      </p:sp>
      <p:pic>
        <p:nvPicPr>
          <p:cNvPr id="467" name="Google Shape;467;gb10a82a944_0_364"/>
          <p:cNvPicPr preferRelativeResize="0"/>
          <p:nvPr/>
        </p:nvPicPr>
        <p:blipFill>
          <a:blip r:embed="rId3">
            <a:alphaModFix/>
          </a:blip>
          <a:stretch>
            <a:fillRect/>
          </a:stretch>
        </p:blipFill>
        <p:spPr>
          <a:xfrm>
            <a:off x="76200" y="1012098"/>
            <a:ext cx="3891175" cy="2646525"/>
          </a:xfrm>
          <a:prstGeom prst="rect">
            <a:avLst/>
          </a:prstGeom>
          <a:noFill/>
          <a:ln>
            <a:noFill/>
          </a:ln>
          <a:effectLst>
            <a:outerShdw blurRad="57150" dist="19050" dir="5400000" algn="bl" rotWithShape="0">
              <a:srgbClr val="000000">
                <a:alpha val="50000"/>
              </a:srgbClr>
            </a:outerShdw>
          </a:effectLst>
        </p:spPr>
      </p:pic>
      <p:pic>
        <p:nvPicPr>
          <p:cNvPr id="468" name="Google Shape;468;gb10a82a944_0_364"/>
          <p:cNvPicPr preferRelativeResize="0"/>
          <p:nvPr/>
        </p:nvPicPr>
        <p:blipFill>
          <a:blip r:embed="rId4">
            <a:alphaModFix/>
          </a:blip>
          <a:stretch>
            <a:fillRect/>
          </a:stretch>
        </p:blipFill>
        <p:spPr>
          <a:xfrm>
            <a:off x="4050850" y="1012098"/>
            <a:ext cx="3891174" cy="2634577"/>
          </a:xfrm>
          <a:prstGeom prst="rect">
            <a:avLst/>
          </a:prstGeom>
          <a:noFill/>
          <a:ln>
            <a:noFill/>
          </a:ln>
          <a:effectLst>
            <a:outerShdw blurRad="57150" dist="19050" dir="5400000" algn="bl" rotWithShape="0">
              <a:srgbClr val="000000">
                <a:alpha val="50000"/>
              </a:srgbClr>
            </a:outerShdw>
          </a:effectLst>
        </p:spPr>
      </p:pic>
      <p:pic>
        <p:nvPicPr>
          <p:cNvPr id="469" name="Google Shape;469;gb10a82a944_0_364"/>
          <p:cNvPicPr preferRelativeResize="0"/>
          <p:nvPr/>
        </p:nvPicPr>
        <p:blipFill>
          <a:blip r:embed="rId5">
            <a:alphaModFix/>
          </a:blip>
          <a:stretch>
            <a:fillRect/>
          </a:stretch>
        </p:blipFill>
        <p:spPr>
          <a:xfrm>
            <a:off x="55900" y="3896625"/>
            <a:ext cx="3891176" cy="2646642"/>
          </a:xfrm>
          <a:prstGeom prst="rect">
            <a:avLst/>
          </a:prstGeom>
          <a:noFill/>
          <a:ln>
            <a:noFill/>
          </a:ln>
          <a:effectLst>
            <a:outerShdw blurRad="57150" dist="19050" dir="5400000" algn="bl" rotWithShape="0">
              <a:srgbClr val="000000">
                <a:alpha val="50000"/>
              </a:srgbClr>
            </a:outerShdw>
          </a:effectLst>
        </p:spPr>
      </p:pic>
      <p:pic>
        <p:nvPicPr>
          <p:cNvPr id="470" name="Google Shape;470;gb10a82a944_0_364"/>
          <p:cNvPicPr preferRelativeResize="0"/>
          <p:nvPr/>
        </p:nvPicPr>
        <p:blipFill>
          <a:blip r:embed="rId6">
            <a:alphaModFix/>
          </a:blip>
          <a:stretch>
            <a:fillRect/>
          </a:stretch>
        </p:blipFill>
        <p:spPr>
          <a:xfrm>
            <a:off x="4119775" y="3884675"/>
            <a:ext cx="3891174" cy="2640904"/>
          </a:xfrm>
          <a:prstGeom prst="rect">
            <a:avLst/>
          </a:prstGeom>
          <a:noFill/>
          <a:ln>
            <a:noFill/>
          </a:ln>
          <a:effectLst>
            <a:outerShdw blurRad="57150" dist="19050" dir="5400000" algn="bl" rotWithShape="0">
              <a:srgbClr val="000000">
                <a:alpha val="50000"/>
              </a:srgbClr>
            </a:outerShdw>
          </a:effectLst>
        </p:spPr>
      </p:pic>
      <p:sp>
        <p:nvSpPr>
          <p:cNvPr id="471" name="Google Shape;471;gb10a82a944_0_364"/>
          <p:cNvSpPr txBox="1"/>
          <p:nvPr/>
        </p:nvSpPr>
        <p:spPr>
          <a:xfrm>
            <a:off x="8075675" y="1308575"/>
            <a:ext cx="3891300" cy="50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An upward trend of CO2 emissions was observed with respect to coal, natural gasses, petroleum and electricity resources for the upcoming years.</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The graph on previous slide shows the predictions of energy relation CO2 emissions with respect to every resource (a comparison). This indicates the trend of the CO2 emissions for each of the resources. The individual graph predictions also shows that there is an upward trend in the CO2 emission for every resource.</a:t>
            </a:r>
            <a:endParaRPr>
              <a:solidFill>
                <a:srgbClr val="434343"/>
              </a:solidFill>
            </a:endParaRPr>
          </a:p>
        </p:txBody>
      </p:sp>
      <p:sp>
        <p:nvSpPr>
          <p:cNvPr id="8" name="Google Shape;461;gb10a82a944_0_403"/>
          <p:cNvSpPr/>
          <p:nvPr/>
        </p:nvSpPr>
        <p:spPr>
          <a:xfrm>
            <a:off x="595346" y="1339360"/>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smtClean="0">
                <a:latin typeface="Roboto"/>
                <a:ea typeface="Roboto"/>
                <a:cs typeface="Roboto"/>
                <a:sym typeface="Roboto"/>
              </a:rPr>
              <a:t>Coal</a:t>
            </a:r>
            <a:endParaRPr sz="1200" dirty="0">
              <a:latin typeface="Roboto"/>
              <a:ea typeface="Roboto"/>
              <a:cs typeface="Roboto"/>
              <a:sym typeface="Roboto"/>
            </a:endParaRPr>
          </a:p>
        </p:txBody>
      </p:sp>
      <p:sp>
        <p:nvSpPr>
          <p:cNvPr id="9" name="Google Shape;461;gb10a82a944_0_403"/>
          <p:cNvSpPr/>
          <p:nvPr/>
        </p:nvSpPr>
        <p:spPr>
          <a:xfrm>
            <a:off x="4560988" y="1339360"/>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smtClean="0">
                <a:latin typeface="Roboto"/>
                <a:ea typeface="Roboto"/>
                <a:cs typeface="Roboto"/>
                <a:sym typeface="Roboto"/>
              </a:rPr>
              <a:t>Electricity</a:t>
            </a:r>
            <a:endParaRPr sz="1200" dirty="0">
              <a:latin typeface="Roboto"/>
              <a:ea typeface="Roboto"/>
              <a:cs typeface="Roboto"/>
              <a:sym typeface="Roboto"/>
            </a:endParaRPr>
          </a:p>
        </p:txBody>
      </p:sp>
      <p:sp>
        <p:nvSpPr>
          <p:cNvPr id="10" name="Google Shape;461;gb10a82a944_0_403"/>
          <p:cNvSpPr/>
          <p:nvPr/>
        </p:nvSpPr>
        <p:spPr>
          <a:xfrm>
            <a:off x="549301" y="4223287"/>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smtClean="0">
                <a:latin typeface="Roboto"/>
                <a:ea typeface="Roboto"/>
                <a:cs typeface="Roboto"/>
                <a:sym typeface="Roboto"/>
              </a:rPr>
              <a:t>Natural Gas</a:t>
            </a:r>
            <a:endParaRPr sz="1200" dirty="0">
              <a:latin typeface="Roboto"/>
              <a:ea typeface="Roboto"/>
              <a:cs typeface="Roboto"/>
              <a:sym typeface="Roboto"/>
            </a:endParaRPr>
          </a:p>
        </p:txBody>
      </p:sp>
      <p:sp>
        <p:nvSpPr>
          <p:cNvPr id="11" name="Google Shape;461;gb10a82a944_0_403"/>
          <p:cNvSpPr/>
          <p:nvPr/>
        </p:nvSpPr>
        <p:spPr>
          <a:xfrm>
            <a:off x="4560988" y="4223287"/>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smtClean="0">
                <a:latin typeface="Roboto"/>
                <a:ea typeface="Roboto"/>
                <a:cs typeface="Roboto"/>
                <a:sym typeface="Roboto"/>
              </a:rPr>
              <a:t>Petroleum</a:t>
            </a:r>
            <a:endParaRPr sz="1200" dirty="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b10a82a944_0_381"/>
          <p:cNvSpPr txBox="1"/>
          <p:nvPr/>
        </p:nvSpPr>
        <p:spPr>
          <a:xfrm flipH="1">
            <a:off x="206100" y="150925"/>
            <a:ext cx="118557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Energy-Related CO2 Emission Predictions 2018-2029</a:t>
            </a:r>
            <a:endParaRPr/>
          </a:p>
        </p:txBody>
      </p:sp>
      <p:sp>
        <p:nvSpPr>
          <p:cNvPr id="477" name="Google Shape;477;gb10a82a944_0_381"/>
          <p:cNvSpPr/>
          <p:nvPr/>
        </p:nvSpPr>
        <p:spPr>
          <a:xfrm>
            <a:off x="34389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Electricity</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2301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2318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2335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2351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2368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2385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2401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2418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2435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2452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2468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2485 units</a:t>
            </a:r>
            <a:endParaRPr sz="1200" b="1">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478" name="Google Shape;478;gb10a82a944_0_381"/>
          <p:cNvSpPr/>
          <p:nvPr/>
        </p:nvSpPr>
        <p:spPr>
          <a:xfrm>
            <a:off x="8234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Coal</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1930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1935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1940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1946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1951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1956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1962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1967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1972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1977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1983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1988 units</a:t>
            </a:r>
            <a:endParaRPr sz="1200" b="1">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479" name="Google Shape;479;gb10a82a944_0_381"/>
          <p:cNvSpPr/>
          <p:nvPr/>
        </p:nvSpPr>
        <p:spPr>
          <a:xfrm>
            <a:off x="60544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Natural Gas</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1456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1470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1484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1498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1511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1525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1539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1553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1567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1581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1594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1608 units</a:t>
            </a:r>
            <a:endParaRPr sz="1200" b="1">
              <a:solidFill>
                <a:schemeClr val="dk1"/>
              </a:solidFill>
              <a:latin typeface="Roboto"/>
              <a:ea typeface="Roboto"/>
              <a:cs typeface="Roboto"/>
              <a:sym typeface="Roboto"/>
            </a:endParaRPr>
          </a:p>
          <a:p>
            <a:pPr marL="171450" lvl="0" indent="0" algn="ctr" rtl="0">
              <a:spcBef>
                <a:spcPts val="1000"/>
              </a:spcBef>
              <a:spcAft>
                <a:spcPts val="1000"/>
              </a:spcAft>
              <a:buNone/>
            </a:pPr>
            <a:endParaRPr sz="1200">
              <a:solidFill>
                <a:schemeClr val="dk1"/>
              </a:solidFill>
              <a:latin typeface="Roboto"/>
              <a:ea typeface="Roboto"/>
              <a:cs typeface="Roboto"/>
              <a:sym typeface="Roboto"/>
            </a:endParaRPr>
          </a:p>
        </p:txBody>
      </p:sp>
      <p:sp>
        <p:nvSpPr>
          <p:cNvPr id="480" name="Google Shape;480;gb10a82a944_0_381"/>
          <p:cNvSpPr/>
          <p:nvPr/>
        </p:nvSpPr>
        <p:spPr>
          <a:xfrm>
            <a:off x="86699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Petroleum</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2460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2469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2478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2486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2495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2504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2513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2521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2530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2539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2547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2556 units</a:t>
            </a:r>
            <a:endParaRPr sz="1200" b="1">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0" lvl="0" indent="0" algn="l" rtl="0">
              <a:spcBef>
                <a:spcPts val="1000"/>
              </a:spcBef>
              <a:spcAft>
                <a:spcPts val="1000"/>
              </a:spcAft>
              <a:buNone/>
            </a:pPr>
            <a:endParaRPr sz="1000">
              <a:solidFill>
                <a:srgbClr val="FFFFFF"/>
              </a:solidFill>
              <a:latin typeface="Roboto"/>
              <a:ea typeface="Roboto"/>
              <a:cs typeface="Roboto"/>
              <a:sym typeface="Roboto"/>
            </a:endParaRPr>
          </a:p>
        </p:txBody>
      </p:sp>
      <p:sp>
        <p:nvSpPr>
          <p:cNvPr id="481" name="Google Shape;481;gb10a82a944_0_381"/>
          <p:cNvSpPr/>
          <p:nvPr/>
        </p:nvSpPr>
        <p:spPr>
          <a:xfrm>
            <a:off x="1602371" y="1187372"/>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482" name="Google Shape;482;gb10a82a944_0_381"/>
          <p:cNvSpPr/>
          <p:nvPr/>
        </p:nvSpPr>
        <p:spPr>
          <a:xfrm>
            <a:off x="4217871" y="1187385"/>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483" name="Google Shape;483;gb10a82a944_0_381"/>
          <p:cNvSpPr/>
          <p:nvPr/>
        </p:nvSpPr>
        <p:spPr>
          <a:xfrm>
            <a:off x="6766346" y="1187385"/>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484" name="Google Shape;484;gb10a82a944_0_381"/>
          <p:cNvSpPr/>
          <p:nvPr/>
        </p:nvSpPr>
        <p:spPr>
          <a:xfrm>
            <a:off x="9514921" y="1187385"/>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pic>
        <p:nvPicPr>
          <p:cNvPr id="485" name="Google Shape;485;gb10a82a944_0_381"/>
          <p:cNvPicPr preferRelativeResize="0"/>
          <p:nvPr/>
        </p:nvPicPr>
        <p:blipFill>
          <a:blip r:embed="rId3">
            <a:alphaModFix/>
          </a:blip>
          <a:stretch>
            <a:fillRect/>
          </a:stretch>
        </p:blipFill>
        <p:spPr>
          <a:xfrm>
            <a:off x="1659938" y="1244938"/>
            <a:ext cx="593175" cy="593175"/>
          </a:xfrm>
          <a:prstGeom prst="rect">
            <a:avLst/>
          </a:prstGeom>
          <a:noFill/>
          <a:ln>
            <a:noFill/>
          </a:ln>
        </p:spPr>
      </p:pic>
      <p:pic>
        <p:nvPicPr>
          <p:cNvPr id="486" name="Google Shape;486;gb10a82a944_0_381"/>
          <p:cNvPicPr preferRelativeResize="0"/>
          <p:nvPr/>
        </p:nvPicPr>
        <p:blipFill>
          <a:blip r:embed="rId4">
            <a:alphaModFix/>
          </a:blip>
          <a:stretch>
            <a:fillRect/>
          </a:stretch>
        </p:blipFill>
        <p:spPr>
          <a:xfrm>
            <a:off x="4331938" y="1292676"/>
            <a:ext cx="480175" cy="497699"/>
          </a:xfrm>
          <a:prstGeom prst="rect">
            <a:avLst/>
          </a:prstGeom>
          <a:noFill/>
          <a:ln>
            <a:noFill/>
          </a:ln>
        </p:spPr>
      </p:pic>
      <p:pic>
        <p:nvPicPr>
          <p:cNvPr id="487" name="Google Shape;487;gb10a82a944_0_381"/>
          <p:cNvPicPr preferRelativeResize="0"/>
          <p:nvPr/>
        </p:nvPicPr>
        <p:blipFill>
          <a:blip r:embed="rId5">
            <a:alphaModFix/>
          </a:blip>
          <a:stretch>
            <a:fillRect/>
          </a:stretch>
        </p:blipFill>
        <p:spPr>
          <a:xfrm>
            <a:off x="6833375" y="1244950"/>
            <a:ext cx="593175" cy="593175"/>
          </a:xfrm>
          <a:prstGeom prst="rect">
            <a:avLst/>
          </a:prstGeom>
          <a:noFill/>
          <a:ln>
            <a:noFill/>
          </a:ln>
        </p:spPr>
      </p:pic>
      <p:pic>
        <p:nvPicPr>
          <p:cNvPr id="488" name="Google Shape;488;gb10a82a944_0_381"/>
          <p:cNvPicPr preferRelativeResize="0"/>
          <p:nvPr/>
        </p:nvPicPr>
        <p:blipFill>
          <a:blip r:embed="rId6">
            <a:alphaModFix/>
          </a:blip>
          <a:stretch>
            <a:fillRect/>
          </a:stretch>
        </p:blipFill>
        <p:spPr>
          <a:xfrm>
            <a:off x="9628987" y="1301449"/>
            <a:ext cx="480176" cy="480176"/>
          </a:xfrm>
          <a:prstGeom prst="rect">
            <a:avLst/>
          </a:prstGeom>
          <a:noFill/>
          <a:ln>
            <a:noFill/>
          </a:ln>
        </p:spPr>
      </p:pic>
      <p:sp>
        <p:nvSpPr>
          <p:cNvPr id="489" name="Google Shape;489;gb10a82a944_0_381"/>
          <p:cNvSpPr txBox="1"/>
          <p:nvPr/>
        </p:nvSpPr>
        <p:spPr>
          <a:xfrm>
            <a:off x="9003875" y="6398575"/>
            <a:ext cx="5427900" cy="5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 Predictions extracted from the code</a:t>
            </a:r>
            <a:endParaRPr sz="1000">
              <a:solidFill>
                <a:srgbClr val="434343"/>
              </a:solidFill>
            </a:endParaRPr>
          </a:p>
          <a:p>
            <a:pPr marL="0" lvl="0" indent="0" algn="l" rtl="0">
              <a:spcBef>
                <a:spcPts val="0"/>
              </a:spcBef>
              <a:spcAft>
                <a:spcPts val="0"/>
              </a:spcAft>
              <a:buNone/>
            </a:pPr>
            <a:r>
              <a:rPr lang="en-US" sz="1000">
                <a:solidFill>
                  <a:srgbClr val="434343"/>
                </a:solidFill>
              </a:rPr>
              <a:t>** Units based on million metric tons of carbon dioxide</a:t>
            </a:r>
            <a:endParaRPr sz="1000">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b10a82a944_0_417"/>
          <p:cNvSpPr/>
          <p:nvPr/>
        </p:nvSpPr>
        <p:spPr>
          <a:xfrm>
            <a:off x="5000300" y="1208350"/>
            <a:ext cx="7090200" cy="5016000"/>
          </a:xfrm>
          <a:prstGeom prst="roundRect">
            <a:avLst>
              <a:gd name="adj" fmla="val 5375"/>
            </a:avLst>
          </a:prstGeom>
          <a:solidFill>
            <a:srgbClr val="64CED8"/>
          </a:solidFill>
          <a:ln w="9525" cap="flat" cmpd="sng">
            <a:solidFill>
              <a:srgbClr val="64CED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gb10a82a944_0_417"/>
          <p:cNvSpPr/>
          <p:nvPr/>
        </p:nvSpPr>
        <p:spPr>
          <a:xfrm>
            <a:off x="603750" y="1733850"/>
            <a:ext cx="6115200" cy="4859700"/>
          </a:xfrm>
          <a:prstGeom prst="roundRect">
            <a:avLst>
              <a:gd name="adj" fmla="val 5375"/>
            </a:avLst>
          </a:prstGeom>
          <a:solidFill>
            <a:srgbClr val="B7B7B7"/>
          </a:solidFill>
          <a:ln w="9525" cap="flat" cmpd="sng">
            <a:solidFill>
              <a:srgbClr val="A5A5A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b10a82a944_0_417"/>
          <p:cNvSpPr txBox="1"/>
          <p:nvPr/>
        </p:nvSpPr>
        <p:spPr>
          <a:xfrm flipH="1">
            <a:off x="259425" y="172975"/>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Linear Regression </a:t>
            </a:r>
            <a:endParaRPr sz="3600" b="1">
              <a:solidFill>
                <a:srgbClr val="3F3F3F"/>
              </a:solidFill>
            </a:endParaRPr>
          </a:p>
          <a:p>
            <a:pPr marL="0" marR="0" lvl="0" indent="0" algn="l" rtl="0">
              <a:spcBef>
                <a:spcPts val="0"/>
              </a:spcBef>
              <a:spcAft>
                <a:spcPts val="0"/>
              </a:spcAft>
              <a:buNone/>
            </a:pPr>
            <a:r>
              <a:rPr lang="en-US" sz="2800" b="1">
                <a:solidFill>
                  <a:srgbClr val="3F3F3F"/>
                </a:solidFill>
              </a:rPr>
              <a:t>Code Sample</a:t>
            </a:r>
            <a:endParaRPr sz="2800" b="1">
              <a:solidFill>
                <a:srgbClr val="3F3F3F"/>
              </a:solidFill>
            </a:endParaRPr>
          </a:p>
        </p:txBody>
      </p:sp>
      <p:pic>
        <p:nvPicPr>
          <p:cNvPr id="497" name="Google Shape;497;gb10a82a944_0_417"/>
          <p:cNvPicPr preferRelativeResize="0"/>
          <p:nvPr/>
        </p:nvPicPr>
        <p:blipFill>
          <a:blip r:embed="rId3">
            <a:alphaModFix/>
          </a:blip>
          <a:stretch>
            <a:fillRect/>
          </a:stretch>
        </p:blipFill>
        <p:spPr>
          <a:xfrm>
            <a:off x="865775" y="2792925"/>
            <a:ext cx="4495800" cy="3276600"/>
          </a:xfrm>
          <a:prstGeom prst="rect">
            <a:avLst/>
          </a:prstGeom>
          <a:noFill/>
          <a:ln>
            <a:noFill/>
          </a:ln>
          <a:effectLst>
            <a:outerShdw blurRad="57150" dist="19050" dir="5400000" algn="bl" rotWithShape="0">
              <a:srgbClr val="000000">
                <a:alpha val="50000"/>
              </a:srgbClr>
            </a:outerShdw>
          </a:effectLst>
        </p:spPr>
      </p:pic>
      <p:pic>
        <p:nvPicPr>
          <p:cNvPr id="498" name="Google Shape;498;gb10a82a944_0_417"/>
          <p:cNvPicPr preferRelativeResize="0"/>
          <p:nvPr/>
        </p:nvPicPr>
        <p:blipFill>
          <a:blip r:embed="rId4">
            <a:alphaModFix/>
          </a:blip>
          <a:stretch>
            <a:fillRect/>
          </a:stretch>
        </p:blipFill>
        <p:spPr>
          <a:xfrm>
            <a:off x="5212325" y="1927375"/>
            <a:ext cx="6816251" cy="3003250"/>
          </a:xfrm>
          <a:prstGeom prst="rect">
            <a:avLst/>
          </a:prstGeom>
          <a:noFill/>
          <a:ln>
            <a:noFill/>
          </a:ln>
          <a:effectLst>
            <a:outerShdw blurRad="57150" dist="19050" dir="5400000" algn="bl" rotWithShape="0">
              <a:srgbClr val="000000">
                <a:alpha val="50000"/>
              </a:srgbClr>
            </a:outerShdw>
          </a:effectLst>
        </p:spPr>
      </p:pic>
      <p:sp>
        <p:nvSpPr>
          <p:cNvPr id="499" name="Google Shape;499;gb10a82a944_0_417"/>
          <p:cNvSpPr txBox="1"/>
          <p:nvPr/>
        </p:nvSpPr>
        <p:spPr>
          <a:xfrm>
            <a:off x="1517625" y="4789677"/>
            <a:ext cx="2975400" cy="9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i="1">
                <a:solidFill>
                  <a:srgbClr val="D9D9D9"/>
                </a:solidFill>
              </a:rPr>
              <a:t>-- Splitting up data into training and testing data</a:t>
            </a:r>
            <a:endParaRPr sz="1700" i="1">
              <a:solidFill>
                <a:srgbClr val="D9D9D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b10a82a944_0_438"/>
          <p:cNvPicPr preferRelativeResize="0"/>
          <p:nvPr/>
        </p:nvPicPr>
        <p:blipFill rotWithShape="1">
          <a:blip r:embed="rId3">
            <a:alphaModFix/>
          </a:blip>
          <a:srcRect l="34649"/>
          <a:stretch/>
        </p:blipFill>
        <p:spPr>
          <a:xfrm>
            <a:off x="4689895" y="196900"/>
            <a:ext cx="6933251" cy="6419900"/>
          </a:xfrm>
          <a:prstGeom prst="rect">
            <a:avLst/>
          </a:prstGeom>
          <a:noFill/>
          <a:ln>
            <a:noFill/>
          </a:ln>
        </p:spPr>
      </p:pic>
      <p:pic>
        <p:nvPicPr>
          <p:cNvPr id="505" name="Google Shape;505;gb10a82a944_0_438"/>
          <p:cNvPicPr preferRelativeResize="0"/>
          <p:nvPr/>
        </p:nvPicPr>
        <p:blipFill>
          <a:blip r:embed="rId4">
            <a:alphaModFix/>
          </a:blip>
          <a:stretch>
            <a:fillRect/>
          </a:stretch>
        </p:blipFill>
        <p:spPr>
          <a:xfrm>
            <a:off x="244300" y="1083875"/>
            <a:ext cx="4542899" cy="5264949"/>
          </a:xfrm>
          <a:prstGeom prst="rect">
            <a:avLst/>
          </a:prstGeom>
          <a:noFill/>
          <a:ln>
            <a:noFill/>
          </a:ln>
          <a:effectLst>
            <a:outerShdw blurRad="57150" dist="19050" dir="5400000" algn="bl" rotWithShape="0">
              <a:srgbClr val="000000">
                <a:alpha val="50000"/>
              </a:srgbClr>
            </a:outerShdw>
          </a:effectLst>
        </p:spPr>
      </p:pic>
      <p:sp>
        <p:nvSpPr>
          <p:cNvPr id="506" name="Google Shape;506;gb10a82a944_0_438"/>
          <p:cNvSpPr txBox="1"/>
          <p:nvPr/>
        </p:nvSpPr>
        <p:spPr>
          <a:xfrm flipH="1">
            <a:off x="244300" y="196900"/>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3F3F3F"/>
                </a:solidFill>
              </a:rPr>
              <a:t>Sample </a:t>
            </a:r>
            <a:r>
              <a:rPr lang="en-US" sz="3600" b="1" dirty="0" smtClean="0">
                <a:solidFill>
                  <a:srgbClr val="3F3F3F"/>
                </a:solidFill>
              </a:rPr>
              <a:t>Outputs</a:t>
            </a:r>
            <a:endParaRPr sz="2800" b="1" dirty="0">
              <a:solidFill>
                <a:srgbClr val="3F3F3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b10a82a944_0_451"/>
          <p:cNvSpPr txBox="1"/>
          <p:nvPr/>
        </p:nvSpPr>
        <p:spPr>
          <a:xfrm flipH="1">
            <a:off x="539100" y="392175"/>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1"/>
                </a:solidFill>
              </a:rPr>
              <a:t>Electricity Consumption</a:t>
            </a:r>
            <a:endParaRPr sz="3600" b="1">
              <a:solidFill>
                <a:schemeClr val="accent1"/>
              </a:solidFill>
            </a:endParaRPr>
          </a:p>
          <a:p>
            <a:pPr marL="0" marR="0" lvl="0" indent="0" algn="l" rtl="0">
              <a:spcBef>
                <a:spcPts val="0"/>
              </a:spcBef>
              <a:spcAft>
                <a:spcPts val="0"/>
              </a:spcAft>
              <a:buNone/>
            </a:pPr>
            <a:r>
              <a:rPr lang="en-US" sz="3600" b="1">
                <a:solidFill>
                  <a:srgbClr val="666666"/>
                </a:solidFill>
              </a:rPr>
              <a:t>Predictions</a:t>
            </a:r>
            <a:endParaRPr sz="3600" b="1">
              <a:solidFill>
                <a:srgbClr val="666666"/>
              </a:solidFill>
            </a:endParaRPr>
          </a:p>
        </p:txBody>
      </p:sp>
      <p:pic>
        <p:nvPicPr>
          <p:cNvPr id="512" name="Google Shape;512;gb10a82a944_0_451"/>
          <p:cNvPicPr preferRelativeResize="0"/>
          <p:nvPr/>
        </p:nvPicPr>
        <p:blipFill>
          <a:blip r:embed="rId3">
            <a:alphaModFix/>
          </a:blip>
          <a:stretch>
            <a:fillRect/>
          </a:stretch>
        </p:blipFill>
        <p:spPr>
          <a:xfrm>
            <a:off x="5729925" y="1653900"/>
            <a:ext cx="5399326" cy="3445000"/>
          </a:xfrm>
          <a:prstGeom prst="rect">
            <a:avLst/>
          </a:prstGeom>
          <a:noFill/>
          <a:ln>
            <a:noFill/>
          </a:ln>
        </p:spPr>
      </p:pic>
      <p:pic>
        <p:nvPicPr>
          <p:cNvPr id="513" name="Google Shape;513;gb10a82a944_0_451"/>
          <p:cNvPicPr preferRelativeResize="0"/>
          <p:nvPr/>
        </p:nvPicPr>
        <p:blipFill>
          <a:blip r:embed="rId4">
            <a:alphaModFix/>
          </a:blip>
          <a:stretch>
            <a:fillRect/>
          </a:stretch>
        </p:blipFill>
        <p:spPr>
          <a:xfrm>
            <a:off x="583575" y="1673000"/>
            <a:ext cx="5012089" cy="3965799"/>
          </a:xfrm>
          <a:prstGeom prst="rect">
            <a:avLst/>
          </a:prstGeom>
          <a:noFill/>
          <a:ln>
            <a:noFill/>
          </a:ln>
        </p:spPr>
      </p:pic>
      <p:sp>
        <p:nvSpPr>
          <p:cNvPr id="514" name="Google Shape;514;gb10a82a944_0_451"/>
          <p:cNvSpPr txBox="1"/>
          <p:nvPr/>
        </p:nvSpPr>
        <p:spPr>
          <a:xfrm>
            <a:off x="4642388" y="5638800"/>
            <a:ext cx="7574400" cy="11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Variations in the energy resource for the previous years has resulted in the predicted data showing a slight variation/dip in the consumption of electricity</a:t>
            </a:r>
            <a:endParaRPr>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sz="5100" b="1"/>
              <a:t>Problem Statement</a:t>
            </a:r>
            <a:endParaRPr sz="51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b10a82a944_0_664"/>
          <p:cNvSpPr txBox="1"/>
          <p:nvPr/>
        </p:nvSpPr>
        <p:spPr>
          <a:xfrm flipH="1">
            <a:off x="206100" y="150925"/>
            <a:ext cx="118557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3F3F3F"/>
                </a:solidFill>
              </a:rPr>
              <a:t>Energy Consumption </a:t>
            </a:r>
            <a:r>
              <a:rPr lang="en-US" sz="3600" b="1" dirty="0" smtClean="0">
                <a:solidFill>
                  <a:srgbClr val="3F3F3F"/>
                </a:solidFill>
              </a:rPr>
              <a:t>2020-2030</a:t>
            </a:r>
            <a:endParaRPr dirty="0"/>
          </a:p>
        </p:txBody>
      </p:sp>
      <p:sp>
        <p:nvSpPr>
          <p:cNvPr id="520" name="Google Shape;520;gb10a82a944_0_664"/>
          <p:cNvSpPr/>
          <p:nvPr/>
        </p:nvSpPr>
        <p:spPr>
          <a:xfrm>
            <a:off x="34389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lang="en-US" b="1" dirty="0" smtClean="0">
              <a:solidFill>
                <a:srgbClr val="666666"/>
              </a:solidFill>
              <a:latin typeface="Roboto"/>
              <a:ea typeface="Roboto"/>
              <a:cs typeface="Roboto"/>
              <a:sym typeface="Roboto"/>
            </a:endParaRPr>
          </a:p>
          <a:p>
            <a:pPr marL="0" lvl="0" indent="0" algn="ctr" rtl="0">
              <a:spcBef>
                <a:spcPts val="0"/>
              </a:spcBef>
              <a:spcAft>
                <a:spcPts val="0"/>
              </a:spcAft>
              <a:buNone/>
            </a:pPr>
            <a:r>
              <a:rPr lang="en-US" b="1" dirty="0" smtClean="0">
                <a:solidFill>
                  <a:srgbClr val="666666"/>
                </a:solidFill>
                <a:latin typeface="Roboto"/>
                <a:ea typeface="Roboto"/>
                <a:cs typeface="Roboto"/>
                <a:sym typeface="Roboto"/>
              </a:rPr>
              <a:t>Other </a:t>
            </a:r>
            <a:r>
              <a:rPr lang="en-US" b="1" dirty="0">
                <a:solidFill>
                  <a:srgbClr val="666666"/>
                </a:solidFill>
                <a:latin typeface="Roboto"/>
                <a:ea typeface="Roboto"/>
                <a:cs typeface="Roboto"/>
                <a:sym typeface="Roboto"/>
              </a:rPr>
              <a:t>Gas</a:t>
            </a:r>
            <a:endParaRPr b="1" dirty="0">
              <a:solidFill>
                <a:srgbClr val="666666"/>
              </a:solidFill>
              <a:latin typeface="Roboto"/>
              <a:ea typeface="Roboto"/>
              <a:cs typeface="Roboto"/>
              <a:sym typeface="Roboto"/>
            </a:endParaRPr>
          </a:p>
          <a:p>
            <a:pPr marL="0" lvl="0" indent="0" algn="ctr" rtl="0">
              <a:spcBef>
                <a:spcPts val="0"/>
              </a:spcBef>
              <a:spcAft>
                <a:spcPts val="0"/>
              </a:spcAft>
              <a:buNone/>
            </a:pPr>
            <a:endParaRPr sz="1000" b="1" dirty="0">
              <a:solidFill>
                <a:srgbClr val="FBB03B"/>
              </a:solidFill>
              <a:latin typeface="Roboto"/>
              <a:ea typeface="Roboto"/>
              <a:cs typeface="Roboto"/>
              <a:sym typeface="Roboto"/>
            </a:endParaRPr>
          </a:p>
          <a:p>
            <a:pPr marL="171450" lvl="0" indent="0" algn="ctr" rtl="0">
              <a:spcBef>
                <a:spcPts val="0"/>
              </a:spcBef>
              <a:spcAft>
                <a:spcPts val="0"/>
              </a:spcAft>
              <a:buNone/>
            </a:pPr>
            <a:r>
              <a:rPr lang="en-US" sz="1200" dirty="0">
                <a:solidFill>
                  <a:schemeClr val="dk1"/>
                </a:solidFill>
                <a:latin typeface="Roboto"/>
                <a:ea typeface="Roboto"/>
                <a:cs typeface="Roboto"/>
                <a:sym typeface="Roboto"/>
              </a:rPr>
              <a:t>2020 is 278850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2021 is 291152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2022 is 303453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2023 is 315754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2024 is 328056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2025 is 340357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2026 is 352658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2027 is 364960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2028 is 377261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2029 is 389562 </a:t>
            </a:r>
            <a:r>
              <a:rPr lang="en-US" sz="1200" dirty="0" smtClean="0">
                <a:solidFill>
                  <a:schemeClr val="dk1"/>
                </a:solidFill>
                <a:latin typeface="Roboto"/>
                <a:ea typeface="Roboto"/>
                <a:cs typeface="Roboto"/>
                <a:sym typeface="Roboto"/>
              </a:rPr>
              <a:t>units</a:t>
            </a:r>
          </a:p>
          <a:p>
            <a:pPr marL="171450" lvl="0" algn="ctr">
              <a:spcBef>
                <a:spcPts val="1000"/>
              </a:spcBef>
            </a:pPr>
            <a:r>
              <a:rPr lang="en-US" sz="1200" dirty="0">
                <a:solidFill>
                  <a:schemeClr val="dk1"/>
                </a:solidFill>
                <a:latin typeface="Roboto"/>
                <a:ea typeface="Roboto"/>
                <a:cs typeface="Roboto"/>
                <a:sym typeface="Roboto"/>
              </a:rPr>
              <a:t>2030 is 401864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endParaRPr sz="1200" dirty="0">
              <a:solidFill>
                <a:schemeClr val="dk1"/>
              </a:solidFill>
              <a:latin typeface="Roboto"/>
              <a:ea typeface="Roboto"/>
              <a:cs typeface="Roboto"/>
              <a:sym typeface="Roboto"/>
            </a:endParaRPr>
          </a:p>
          <a:p>
            <a:pPr marL="171450" lvl="0" indent="0" algn="l" rtl="0">
              <a:spcBef>
                <a:spcPts val="1000"/>
              </a:spcBef>
              <a:spcAft>
                <a:spcPts val="1000"/>
              </a:spcAft>
              <a:buNone/>
            </a:pPr>
            <a:endParaRPr sz="1200" dirty="0">
              <a:solidFill>
                <a:schemeClr val="dk1"/>
              </a:solidFill>
              <a:latin typeface="Roboto"/>
              <a:ea typeface="Roboto"/>
              <a:cs typeface="Roboto"/>
              <a:sym typeface="Roboto"/>
            </a:endParaRPr>
          </a:p>
        </p:txBody>
      </p:sp>
      <p:sp>
        <p:nvSpPr>
          <p:cNvPr id="521" name="Google Shape;521;gb10a82a944_0_664"/>
          <p:cNvSpPr/>
          <p:nvPr/>
        </p:nvSpPr>
        <p:spPr>
          <a:xfrm>
            <a:off x="8234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Coal</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2020 is 1604331822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1593974347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1583616872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1573259397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1562901923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1552544448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1542186973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1531829499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1521472024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2029 is 1511114549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2030 is 1500757075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522" name="Google Shape;522;gb10a82a944_0_664"/>
          <p:cNvSpPr/>
          <p:nvPr/>
        </p:nvSpPr>
        <p:spPr>
          <a:xfrm>
            <a:off x="60544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r>
              <a:rPr lang="en-US" b="1" dirty="0">
                <a:solidFill>
                  <a:srgbClr val="666666"/>
                </a:solidFill>
                <a:latin typeface="Roboto"/>
                <a:ea typeface="Roboto"/>
                <a:cs typeface="Roboto"/>
                <a:sym typeface="Roboto"/>
              </a:rPr>
              <a:t>Natural Gas</a:t>
            </a:r>
            <a:endParaRPr b="1" dirty="0">
              <a:solidFill>
                <a:srgbClr val="666666"/>
              </a:solidFill>
              <a:latin typeface="Roboto"/>
              <a:ea typeface="Roboto"/>
              <a:cs typeface="Roboto"/>
              <a:sym typeface="Roboto"/>
            </a:endParaRPr>
          </a:p>
          <a:p>
            <a:pPr marL="0" lvl="0" indent="0" algn="ctr" rtl="0">
              <a:spcBef>
                <a:spcPts val="0"/>
              </a:spcBef>
              <a:spcAft>
                <a:spcPts val="0"/>
              </a:spcAft>
              <a:buNone/>
            </a:pPr>
            <a:endParaRPr sz="1000" b="1" dirty="0">
              <a:solidFill>
                <a:srgbClr val="FBB03B"/>
              </a:solidFill>
              <a:latin typeface="Roboto"/>
              <a:ea typeface="Roboto"/>
              <a:cs typeface="Roboto"/>
              <a:sym typeface="Roboto"/>
            </a:endParaRPr>
          </a:p>
          <a:p>
            <a:pPr marL="171450" lvl="0" indent="0" algn="ctr" rtl="0">
              <a:spcBef>
                <a:spcPts val="0"/>
              </a:spcBef>
              <a:spcAft>
                <a:spcPts val="0"/>
              </a:spcAft>
              <a:buNone/>
            </a:pPr>
            <a:r>
              <a:rPr lang="en-US" sz="1200" dirty="0">
                <a:solidFill>
                  <a:schemeClr val="dk1"/>
                </a:solidFill>
                <a:latin typeface="Roboto"/>
                <a:ea typeface="Roboto"/>
                <a:cs typeface="Roboto"/>
                <a:sym typeface="Roboto"/>
              </a:rPr>
              <a:t>2020 is 21175415942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2021 is 21679064623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2022 is 22182713304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2023 is 22686361985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2024 is 23190010666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2025 is 23693659347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2026 is 24197308028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2027 is 24700956709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2028 is 25204605390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2029 is 25708254071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2030 is 26211902752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endParaRPr sz="1200" dirty="0">
              <a:solidFill>
                <a:schemeClr val="dk1"/>
              </a:solidFill>
              <a:latin typeface="Roboto"/>
              <a:ea typeface="Roboto"/>
              <a:cs typeface="Roboto"/>
              <a:sym typeface="Roboto"/>
            </a:endParaRPr>
          </a:p>
          <a:p>
            <a:pPr marL="171450" lvl="0" indent="0" algn="ctr" rtl="0">
              <a:spcBef>
                <a:spcPts val="1000"/>
              </a:spcBef>
              <a:spcAft>
                <a:spcPts val="1000"/>
              </a:spcAft>
              <a:buNone/>
            </a:pPr>
            <a:endParaRPr sz="1200" dirty="0">
              <a:solidFill>
                <a:schemeClr val="dk1"/>
              </a:solidFill>
              <a:latin typeface="Roboto"/>
              <a:ea typeface="Roboto"/>
              <a:cs typeface="Roboto"/>
              <a:sym typeface="Roboto"/>
            </a:endParaRPr>
          </a:p>
        </p:txBody>
      </p:sp>
      <p:sp>
        <p:nvSpPr>
          <p:cNvPr id="523" name="Google Shape;523;gb10a82a944_0_664"/>
          <p:cNvSpPr/>
          <p:nvPr/>
        </p:nvSpPr>
        <p:spPr>
          <a:xfrm>
            <a:off x="86699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r>
              <a:rPr lang="en-US" b="1" dirty="0">
                <a:solidFill>
                  <a:srgbClr val="666666"/>
                </a:solidFill>
                <a:latin typeface="Roboto"/>
                <a:ea typeface="Roboto"/>
                <a:cs typeface="Roboto"/>
                <a:sym typeface="Roboto"/>
              </a:rPr>
              <a:t>Petroleum</a:t>
            </a:r>
            <a:endParaRPr b="1" dirty="0">
              <a:solidFill>
                <a:srgbClr val="666666"/>
              </a:solidFill>
              <a:latin typeface="Roboto"/>
              <a:ea typeface="Roboto"/>
              <a:cs typeface="Roboto"/>
              <a:sym typeface="Roboto"/>
            </a:endParaRPr>
          </a:p>
          <a:p>
            <a:pPr marL="0" lvl="0" indent="0" algn="ctr" rtl="0">
              <a:spcBef>
                <a:spcPts val="0"/>
              </a:spcBef>
              <a:spcAft>
                <a:spcPts val="0"/>
              </a:spcAft>
              <a:buNone/>
            </a:pPr>
            <a:endParaRPr sz="1000" b="1" dirty="0">
              <a:solidFill>
                <a:srgbClr val="FBB03B"/>
              </a:solidFill>
              <a:latin typeface="Roboto"/>
              <a:ea typeface="Roboto"/>
              <a:cs typeface="Roboto"/>
              <a:sym typeface="Roboto"/>
            </a:endParaRPr>
          </a:p>
          <a:p>
            <a:pPr marL="171450" algn="ctr">
              <a:spcBef>
                <a:spcPts val="1000"/>
              </a:spcBef>
            </a:pPr>
            <a:r>
              <a:rPr lang="en-US" sz="1200" dirty="0">
                <a:solidFill>
                  <a:schemeClr val="dk1"/>
                </a:solidFill>
                <a:latin typeface="Roboto"/>
                <a:ea typeface="Roboto"/>
                <a:cs typeface="Roboto"/>
                <a:sym typeface="Roboto"/>
              </a:rPr>
              <a:t>2020 is 48076748 units</a:t>
            </a:r>
          </a:p>
          <a:p>
            <a:pPr marL="171450" algn="ctr">
              <a:spcBef>
                <a:spcPts val="1000"/>
              </a:spcBef>
            </a:pPr>
            <a:r>
              <a:rPr lang="en-US" sz="1200" dirty="0">
                <a:solidFill>
                  <a:schemeClr val="dk1"/>
                </a:solidFill>
                <a:latin typeface="Roboto"/>
                <a:ea typeface="Roboto"/>
                <a:cs typeface="Roboto"/>
                <a:sym typeface="Roboto"/>
              </a:rPr>
              <a:t>2021 is 34489613 units</a:t>
            </a:r>
          </a:p>
          <a:p>
            <a:pPr marL="171450" algn="ctr">
              <a:spcBef>
                <a:spcPts val="1000"/>
              </a:spcBef>
            </a:pPr>
            <a:r>
              <a:rPr lang="en-US" sz="1200" dirty="0">
                <a:solidFill>
                  <a:schemeClr val="dk1"/>
                </a:solidFill>
                <a:latin typeface="Roboto"/>
                <a:ea typeface="Roboto"/>
                <a:cs typeface="Roboto"/>
                <a:sym typeface="Roboto"/>
              </a:rPr>
              <a:t>2022 is 20902477 units</a:t>
            </a:r>
          </a:p>
          <a:p>
            <a:pPr marL="171450" algn="ctr">
              <a:spcBef>
                <a:spcPts val="1000"/>
              </a:spcBef>
            </a:pPr>
            <a:r>
              <a:rPr lang="en-US" sz="1200" dirty="0">
                <a:solidFill>
                  <a:schemeClr val="dk1"/>
                </a:solidFill>
                <a:latin typeface="Roboto"/>
                <a:ea typeface="Roboto"/>
                <a:cs typeface="Roboto"/>
                <a:sym typeface="Roboto"/>
              </a:rPr>
              <a:t>2023 is 7315341 units</a:t>
            </a:r>
          </a:p>
          <a:p>
            <a:pPr marL="171450" algn="ctr">
              <a:spcBef>
                <a:spcPts val="1000"/>
              </a:spcBef>
            </a:pPr>
            <a:r>
              <a:rPr lang="en-US" sz="1200" dirty="0">
                <a:solidFill>
                  <a:schemeClr val="dk1"/>
                </a:solidFill>
                <a:latin typeface="Roboto"/>
                <a:ea typeface="Roboto"/>
                <a:cs typeface="Roboto"/>
                <a:sym typeface="Roboto"/>
              </a:rPr>
              <a:t>2024 is 6271794 units</a:t>
            </a:r>
          </a:p>
          <a:p>
            <a:pPr marL="171450" algn="ctr">
              <a:spcBef>
                <a:spcPts val="1000"/>
              </a:spcBef>
            </a:pPr>
            <a:r>
              <a:rPr lang="en-US" sz="1200" dirty="0">
                <a:solidFill>
                  <a:schemeClr val="dk1"/>
                </a:solidFill>
                <a:latin typeface="Roboto"/>
                <a:ea typeface="Roboto"/>
                <a:cs typeface="Roboto"/>
                <a:sym typeface="Roboto"/>
              </a:rPr>
              <a:t>2025 is 19858929 units</a:t>
            </a:r>
          </a:p>
          <a:p>
            <a:pPr marL="171450" algn="ctr">
              <a:spcBef>
                <a:spcPts val="1000"/>
              </a:spcBef>
            </a:pPr>
            <a:r>
              <a:rPr lang="en-US" sz="1200" dirty="0">
                <a:solidFill>
                  <a:schemeClr val="dk1"/>
                </a:solidFill>
                <a:latin typeface="Roboto"/>
                <a:ea typeface="Roboto"/>
                <a:cs typeface="Roboto"/>
                <a:sym typeface="Roboto"/>
              </a:rPr>
              <a:t>2026 is 33446065 units</a:t>
            </a:r>
          </a:p>
          <a:p>
            <a:pPr marL="171450" algn="ctr">
              <a:spcBef>
                <a:spcPts val="1000"/>
              </a:spcBef>
            </a:pPr>
            <a:r>
              <a:rPr lang="en-US" sz="1200" dirty="0">
                <a:solidFill>
                  <a:schemeClr val="dk1"/>
                </a:solidFill>
                <a:latin typeface="Roboto"/>
                <a:ea typeface="Roboto"/>
                <a:cs typeface="Roboto"/>
                <a:sym typeface="Roboto"/>
              </a:rPr>
              <a:t>2027 is 47033201 units</a:t>
            </a:r>
          </a:p>
          <a:p>
            <a:pPr marL="171450" algn="ctr">
              <a:spcBef>
                <a:spcPts val="1000"/>
              </a:spcBef>
            </a:pPr>
            <a:r>
              <a:rPr lang="en-US" sz="1200" dirty="0">
                <a:solidFill>
                  <a:schemeClr val="dk1"/>
                </a:solidFill>
                <a:latin typeface="Roboto"/>
                <a:ea typeface="Roboto"/>
                <a:cs typeface="Roboto"/>
                <a:sym typeface="Roboto"/>
              </a:rPr>
              <a:t>2028 is 60620336 units</a:t>
            </a:r>
          </a:p>
          <a:p>
            <a:pPr marL="171450" algn="ctr">
              <a:spcBef>
                <a:spcPts val="1000"/>
              </a:spcBef>
            </a:pPr>
            <a:r>
              <a:rPr lang="en-US" sz="1200" dirty="0">
                <a:solidFill>
                  <a:schemeClr val="dk1"/>
                </a:solidFill>
                <a:latin typeface="Roboto"/>
                <a:ea typeface="Roboto"/>
                <a:cs typeface="Roboto"/>
                <a:sym typeface="Roboto"/>
              </a:rPr>
              <a:t>2029 is 74207472 units</a:t>
            </a:r>
          </a:p>
          <a:p>
            <a:pPr marL="171450" algn="ctr">
              <a:spcBef>
                <a:spcPts val="1000"/>
              </a:spcBef>
            </a:pPr>
            <a:r>
              <a:rPr lang="en-US" sz="1200" dirty="0">
                <a:solidFill>
                  <a:schemeClr val="dk1"/>
                </a:solidFill>
                <a:latin typeface="Roboto"/>
                <a:ea typeface="Roboto"/>
                <a:cs typeface="Roboto"/>
                <a:sym typeface="Roboto"/>
              </a:rPr>
              <a:t>2030 is 87794608 units</a:t>
            </a:r>
          </a:p>
          <a:p>
            <a:pPr marL="171450" lvl="0" indent="0" algn="ctr" rtl="0">
              <a:spcBef>
                <a:spcPts val="1000"/>
              </a:spcBef>
              <a:spcAft>
                <a:spcPts val="0"/>
              </a:spcAft>
              <a:buNone/>
            </a:pP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endParaRPr sz="1200" dirty="0">
              <a:solidFill>
                <a:schemeClr val="dk1"/>
              </a:solidFill>
              <a:latin typeface="Roboto"/>
              <a:ea typeface="Roboto"/>
              <a:cs typeface="Roboto"/>
              <a:sym typeface="Roboto"/>
            </a:endParaRPr>
          </a:p>
          <a:p>
            <a:pPr marL="0" lvl="0" indent="0" algn="l" rtl="0">
              <a:spcBef>
                <a:spcPts val="1000"/>
              </a:spcBef>
              <a:spcAft>
                <a:spcPts val="1000"/>
              </a:spcAft>
              <a:buNone/>
            </a:pPr>
            <a:endParaRPr sz="1000" dirty="0">
              <a:solidFill>
                <a:srgbClr val="FFFFFF"/>
              </a:solidFill>
              <a:latin typeface="Roboto"/>
              <a:ea typeface="Roboto"/>
              <a:cs typeface="Roboto"/>
              <a:sym typeface="Roboto"/>
            </a:endParaRPr>
          </a:p>
        </p:txBody>
      </p:sp>
      <p:sp>
        <p:nvSpPr>
          <p:cNvPr id="524" name="Google Shape;524;gb10a82a944_0_664"/>
          <p:cNvSpPr/>
          <p:nvPr/>
        </p:nvSpPr>
        <p:spPr>
          <a:xfrm>
            <a:off x="1602371" y="1187372"/>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5" name="Google Shape;525;gb10a82a944_0_664"/>
          <p:cNvSpPr/>
          <p:nvPr/>
        </p:nvSpPr>
        <p:spPr>
          <a:xfrm>
            <a:off x="4217871" y="1187385"/>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6" name="Google Shape;526;gb10a82a944_0_664"/>
          <p:cNvSpPr/>
          <p:nvPr/>
        </p:nvSpPr>
        <p:spPr>
          <a:xfrm>
            <a:off x="6766346" y="1187385"/>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7" name="Google Shape;527;gb10a82a944_0_664"/>
          <p:cNvSpPr/>
          <p:nvPr/>
        </p:nvSpPr>
        <p:spPr>
          <a:xfrm>
            <a:off x="9514921" y="1187385"/>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8" name="Google Shape;528;gb10a82a944_0_664"/>
          <p:cNvSpPr txBox="1"/>
          <p:nvPr/>
        </p:nvSpPr>
        <p:spPr>
          <a:xfrm>
            <a:off x="9478050" y="6499715"/>
            <a:ext cx="5427900" cy="5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434343"/>
                </a:solidFill>
              </a:rPr>
              <a:t>* Predictions extracted from the </a:t>
            </a:r>
            <a:r>
              <a:rPr lang="en-US" sz="1000" dirty="0" smtClean="0">
                <a:solidFill>
                  <a:srgbClr val="434343"/>
                </a:solidFill>
              </a:rPr>
              <a:t>code</a:t>
            </a:r>
            <a:endParaRPr sz="1000" dirty="0">
              <a:solidFill>
                <a:srgbClr val="434343"/>
              </a:solidFill>
            </a:endParaRPr>
          </a:p>
        </p:txBody>
      </p:sp>
      <p:pic>
        <p:nvPicPr>
          <p:cNvPr id="529" name="Google Shape;529;gb10a82a944_0_664"/>
          <p:cNvPicPr preferRelativeResize="0"/>
          <p:nvPr/>
        </p:nvPicPr>
        <p:blipFill>
          <a:blip r:embed="rId3">
            <a:alphaModFix/>
          </a:blip>
          <a:stretch>
            <a:fillRect/>
          </a:stretch>
        </p:blipFill>
        <p:spPr>
          <a:xfrm>
            <a:off x="1659938" y="1244938"/>
            <a:ext cx="593175" cy="593175"/>
          </a:xfrm>
          <a:prstGeom prst="rect">
            <a:avLst/>
          </a:prstGeom>
          <a:noFill/>
          <a:ln>
            <a:noFill/>
          </a:ln>
        </p:spPr>
      </p:pic>
      <p:pic>
        <p:nvPicPr>
          <p:cNvPr id="530" name="Google Shape;530;gb10a82a944_0_664"/>
          <p:cNvPicPr preferRelativeResize="0"/>
          <p:nvPr/>
        </p:nvPicPr>
        <p:blipFill>
          <a:blip r:embed="rId4">
            <a:alphaModFix/>
          </a:blip>
          <a:stretch>
            <a:fillRect/>
          </a:stretch>
        </p:blipFill>
        <p:spPr>
          <a:xfrm>
            <a:off x="6833375" y="1244950"/>
            <a:ext cx="593175" cy="593175"/>
          </a:xfrm>
          <a:prstGeom prst="rect">
            <a:avLst/>
          </a:prstGeom>
          <a:noFill/>
          <a:ln>
            <a:noFill/>
          </a:ln>
        </p:spPr>
      </p:pic>
      <p:pic>
        <p:nvPicPr>
          <p:cNvPr id="531" name="Google Shape;531;gb10a82a944_0_664"/>
          <p:cNvPicPr preferRelativeResize="0"/>
          <p:nvPr/>
        </p:nvPicPr>
        <p:blipFill>
          <a:blip r:embed="rId5">
            <a:alphaModFix/>
          </a:blip>
          <a:stretch>
            <a:fillRect/>
          </a:stretch>
        </p:blipFill>
        <p:spPr>
          <a:xfrm>
            <a:off x="9628987" y="1301449"/>
            <a:ext cx="480176" cy="480176"/>
          </a:xfrm>
          <a:prstGeom prst="rect">
            <a:avLst/>
          </a:prstGeom>
          <a:noFill/>
          <a:ln>
            <a:noFill/>
          </a:ln>
        </p:spPr>
      </p:pic>
      <p:pic>
        <p:nvPicPr>
          <p:cNvPr id="532" name="Google Shape;532;gb10a82a944_0_664"/>
          <p:cNvPicPr preferRelativeResize="0"/>
          <p:nvPr/>
        </p:nvPicPr>
        <p:blipFill>
          <a:blip r:embed="rId6">
            <a:alphaModFix/>
          </a:blip>
          <a:stretch>
            <a:fillRect/>
          </a:stretch>
        </p:blipFill>
        <p:spPr>
          <a:xfrm>
            <a:off x="4217875" y="1187388"/>
            <a:ext cx="708300" cy="708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b10a82a944_0_618"/>
          <p:cNvSpPr txBox="1"/>
          <p:nvPr/>
        </p:nvSpPr>
        <p:spPr>
          <a:xfrm flipH="1">
            <a:off x="206100" y="150925"/>
            <a:ext cx="11855700" cy="70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Future Forecasting</a:t>
            </a:r>
            <a:endParaRPr/>
          </a:p>
        </p:txBody>
      </p:sp>
      <p:sp>
        <p:nvSpPr>
          <p:cNvPr id="538" name="Google Shape;538;gb10a82a944_0_618"/>
          <p:cNvSpPr txBox="1"/>
          <p:nvPr/>
        </p:nvSpPr>
        <p:spPr>
          <a:xfrm>
            <a:off x="149176" y="5485243"/>
            <a:ext cx="7822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Based on seasonality and trend, the predictions are shown in the graph. The highlighted part in red in the graph is the most probable values (that are predicted using ARIMA model). The values highlighted in black indicate the predictions that could occur, only in rare cases when there are too many outliers/abnormalities in the dataset. The highlighted values in black is the prediction result due to abnormalities in the dataset.</a:t>
            </a:r>
            <a:endParaRPr>
              <a:solidFill>
                <a:srgbClr val="434343"/>
              </a:solidFill>
            </a:endParaRPr>
          </a:p>
        </p:txBody>
      </p:sp>
      <p:pic>
        <p:nvPicPr>
          <p:cNvPr id="539" name="Google Shape;539;gb10a82a944_0_618"/>
          <p:cNvPicPr preferRelativeResize="0"/>
          <p:nvPr/>
        </p:nvPicPr>
        <p:blipFill>
          <a:blip r:embed="rId3">
            <a:alphaModFix/>
          </a:blip>
          <a:stretch>
            <a:fillRect/>
          </a:stretch>
        </p:blipFill>
        <p:spPr>
          <a:xfrm>
            <a:off x="152400" y="1011625"/>
            <a:ext cx="5510901" cy="4383300"/>
          </a:xfrm>
          <a:prstGeom prst="rect">
            <a:avLst/>
          </a:prstGeom>
          <a:noFill/>
          <a:ln>
            <a:noFill/>
          </a:ln>
          <a:effectLst>
            <a:outerShdw blurRad="57150" dist="19050" dir="5400000" algn="bl" rotWithShape="0">
              <a:srgbClr val="000000">
                <a:alpha val="50000"/>
              </a:srgbClr>
            </a:outerShdw>
          </a:effectLst>
        </p:spPr>
      </p:pic>
      <p:pic>
        <p:nvPicPr>
          <p:cNvPr id="540" name="Google Shape;540;gb10a82a944_0_618"/>
          <p:cNvPicPr preferRelativeResize="0"/>
          <p:nvPr/>
        </p:nvPicPr>
        <p:blipFill>
          <a:blip r:embed="rId4">
            <a:alphaModFix/>
          </a:blip>
          <a:stretch>
            <a:fillRect/>
          </a:stretch>
        </p:blipFill>
        <p:spPr>
          <a:xfrm>
            <a:off x="5795575" y="1011625"/>
            <a:ext cx="6082215" cy="4383300"/>
          </a:xfrm>
          <a:prstGeom prst="rect">
            <a:avLst/>
          </a:prstGeom>
          <a:noFill/>
          <a:ln>
            <a:noFill/>
          </a:ln>
          <a:effectLst>
            <a:outerShdw blurRad="57150" dist="19050" dir="5400000" algn="bl" rotWithShape="0">
              <a:srgbClr val="000000">
                <a:alpha val="50000"/>
              </a:srgbClr>
            </a:outerShdw>
          </a:effectLst>
        </p:spPr>
      </p:pic>
      <p:sp>
        <p:nvSpPr>
          <p:cNvPr id="541" name="Google Shape;541;gb10a82a944_0_618"/>
          <p:cNvSpPr txBox="1"/>
          <p:nvPr/>
        </p:nvSpPr>
        <p:spPr>
          <a:xfrm>
            <a:off x="9842190" y="6154950"/>
            <a:ext cx="19197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Source: Kaggle.com</a:t>
            </a:r>
            <a:endParaRPr dirty="0"/>
          </a:p>
        </p:txBody>
      </p:sp>
      <p:sp>
        <p:nvSpPr>
          <p:cNvPr id="542" name="Google Shape;542;gb10a82a944_0_618"/>
          <p:cNvSpPr/>
          <p:nvPr/>
        </p:nvSpPr>
        <p:spPr>
          <a:xfrm rot="-2176439">
            <a:off x="10144237" y="1882978"/>
            <a:ext cx="1926824" cy="599611"/>
          </a:xfrm>
          <a:prstGeom prst="roundRect">
            <a:avLst>
              <a:gd name="adj" fmla="val 48083"/>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gb10a82a944_0_618"/>
          <p:cNvSpPr/>
          <p:nvPr/>
        </p:nvSpPr>
        <p:spPr>
          <a:xfrm rot="-2176439">
            <a:off x="10542938" y="3046980"/>
            <a:ext cx="1926824" cy="764020"/>
          </a:xfrm>
          <a:prstGeom prst="roundRect">
            <a:avLst>
              <a:gd name="adj" fmla="val 48083"/>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gb10a82a944_0_618"/>
          <p:cNvSpPr/>
          <p:nvPr/>
        </p:nvSpPr>
        <p:spPr>
          <a:xfrm rot="-2176439">
            <a:off x="10432163" y="2286955"/>
            <a:ext cx="1926824" cy="764020"/>
          </a:xfrm>
          <a:prstGeom prst="roundRect">
            <a:avLst>
              <a:gd name="adj" fmla="val 48083"/>
            </a:avLst>
          </a:prstGeom>
          <a:noFill/>
          <a:ln w="9525" cap="flat" cmpd="sng">
            <a:solidFill>
              <a:srgbClr val="CC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9221423" y="6487422"/>
            <a:ext cx="2763898" cy="215444"/>
          </a:xfrm>
          <a:prstGeom prst="rect">
            <a:avLst/>
          </a:prstGeom>
        </p:spPr>
        <p:txBody>
          <a:bodyPr wrap="none">
            <a:spAutoFit/>
          </a:bodyPr>
          <a:lstStyle/>
          <a:p>
            <a:r>
              <a:rPr lang="en-US" sz="800" dirty="0"/>
              <a:t>https://www.kaggle.com/txtrouble/carbon-emissions/data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b10a82a944_0_639"/>
          <p:cNvSpPr txBox="1"/>
          <p:nvPr/>
        </p:nvSpPr>
        <p:spPr>
          <a:xfrm flipH="1">
            <a:off x="206100" y="150925"/>
            <a:ext cx="11855700" cy="70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Future Forecasting</a:t>
            </a:r>
            <a:endParaRPr/>
          </a:p>
        </p:txBody>
      </p:sp>
      <p:sp>
        <p:nvSpPr>
          <p:cNvPr id="550" name="Google Shape;550;gb10a82a944_0_639"/>
          <p:cNvSpPr txBox="1"/>
          <p:nvPr/>
        </p:nvSpPr>
        <p:spPr>
          <a:xfrm>
            <a:off x="720288" y="5464725"/>
            <a:ext cx="3524700" cy="31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434343"/>
                </a:solidFill>
              </a:rPr>
              <a:t>The data is being fit to the ARIMA model, and the figure indicates the model trying to find the best fit values.</a:t>
            </a:r>
            <a:endParaRPr dirty="0">
              <a:solidFill>
                <a:srgbClr val="434343"/>
              </a:solidFill>
            </a:endParaRPr>
          </a:p>
          <a:p>
            <a:pPr marL="0" lvl="0" indent="0" algn="l" rtl="0">
              <a:spcBef>
                <a:spcPts val="0"/>
              </a:spcBef>
              <a:spcAft>
                <a:spcPts val="0"/>
              </a:spcAft>
              <a:buNone/>
            </a:pPr>
            <a:endParaRPr dirty="0">
              <a:solidFill>
                <a:srgbClr val="434343"/>
              </a:solidFill>
            </a:endParaRPr>
          </a:p>
          <a:p>
            <a:pPr marL="0" lvl="0" indent="0" algn="l" rtl="0">
              <a:spcBef>
                <a:spcPts val="0"/>
              </a:spcBef>
              <a:spcAft>
                <a:spcPts val="0"/>
              </a:spcAft>
              <a:buNone/>
            </a:pPr>
            <a:endParaRPr dirty="0">
              <a:solidFill>
                <a:srgbClr val="434343"/>
              </a:solidFill>
            </a:endParaRPr>
          </a:p>
        </p:txBody>
      </p:sp>
      <p:pic>
        <p:nvPicPr>
          <p:cNvPr id="551" name="Google Shape;551;gb10a82a944_0_639"/>
          <p:cNvPicPr preferRelativeResize="0"/>
          <p:nvPr/>
        </p:nvPicPr>
        <p:blipFill>
          <a:blip r:embed="rId3">
            <a:alphaModFix/>
          </a:blip>
          <a:stretch>
            <a:fillRect/>
          </a:stretch>
        </p:blipFill>
        <p:spPr>
          <a:xfrm>
            <a:off x="130199" y="1034124"/>
            <a:ext cx="4816223" cy="3871124"/>
          </a:xfrm>
          <a:prstGeom prst="rect">
            <a:avLst/>
          </a:prstGeom>
          <a:noFill/>
          <a:ln>
            <a:noFill/>
          </a:ln>
        </p:spPr>
      </p:pic>
      <p:pic>
        <p:nvPicPr>
          <p:cNvPr id="552" name="Google Shape;552;gb10a82a944_0_639"/>
          <p:cNvPicPr preferRelativeResize="0"/>
          <p:nvPr/>
        </p:nvPicPr>
        <p:blipFill>
          <a:blip r:embed="rId4">
            <a:alphaModFix/>
          </a:blip>
          <a:stretch>
            <a:fillRect/>
          </a:stretch>
        </p:blipFill>
        <p:spPr>
          <a:xfrm>
            <a:off x="5155125" y="505075"/>
            <a:ext cx="7260501" cy="3227550"/>
          </a:xfrm>
          <a:prstGeom prst="rect">
            <a:avLst/>
          </a:prstGeom>
          <a:noFill/>
          <a:ln>
            <a:noFill/>
          </a:ln>
        </p:spPr>
      </p:pic>
      <p:sp>
        <p:nvSpPr>
          <p:cNvPr id="553" name="Google Shape;553;gb10a82a944_0_639"/>
          <p:cNvSpPr txBox="1"/>
          <p:nvPr/>
        </p:nvSpPr>
        <p:spPr>
          <a:xfrm>
            <a:off x="5155125" y="3553375"/>
            <a:ext cx="5712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lumOff val="50000"/>
                  </a:schemeClr>
                </a:solidFill>
              </a:rPr>
              <a:t>Once the model is fit to the data using ARIMA model, the best AIC value is displayed on the console, along with other values such as optimal coefficients, probability, log likelihood, and so on</a:t>
            </a:r>
            <a:endParaRPr dirty="0">
              <a:solidFill>
                <a:schemeClr val="tx1">
                  <a:lumMod val="50000"/>
                  <a:lumOff val="50000"/>
                </a:schemeClr>
              </a:solidFill>
            </a:endParaRPr>
          </a:p>
        </p:txBody>
      </p:sp>
      <p:pic>
        <p:nvPicPr>
          <p:cNvPr id="554" name="Google Shape;554;gb10a82a944_0_639"/>
          <p:cNvPicPr preferRelativeResize="0"/>
          <p:nvPr/>
        </p:nvPicPr>
        <p:blipFill>
          <a:blip r:embed="rId5">
            <a:alphaModFix/>
          </a:blip>
          <a:stretch>
            <a:fillRect/>
          </a:stretch>
        </p:blipFill>
        <p:spPr>
          <a:xfrm>
            <a:off x="5971996" y="4667125"/>
            <a:ext cx="2186541" cy="1881250"/>
          </a:xfrm>
          <a:prstGeom prst="rect">
            <a:avLst/>
          </a:prstGeom>
          <a:noFill/>
          <a:ln>
            <a:noFill/>
          </a:ln>
        </p:spPr>
      </p:pic>
      <p:sp>
        <p:nvSpPr>
          <p:cNvPr id="555" name="Google Shape;555;gb10a82a944_0_639"/>
          <p:cNvSpPr txBox="1"/>
          <p:nvPr/>
        </p:nvSpPr>
        <p:spPr>
          <a:xfrm>
            <a:off x="10326601" y="6433476"/>
            <a:ext cx="3000000" cy="3000000"/>
          </a:xfrm>
          <a:prstGeom prst="rect">
            <a:avLst/>
          </a:prstGeom>
          <a:noFill/>
          <a:ln>
            <a:noFill/>
          </a:ln>
        </p:spPr>
        <p:txBody>
          <a:bodyPr spcFirstLastPara="1" wrap="square" lIns="91425" tIns="91425" rIns="91425" bIns="91425" anchor="t" anchorCtr="0">
            <a:noAutofit/>
          </a:bodyPr>
          <a:lstStyle/>
          <a:p>
            <a:pPr lvl="0"/>
            <a:r>
              <a:rPr lang="en-US"/>
              <a:t>Source: Kaggle.com</a:t>
            </a:r>
            <a:endParaRPr lang="en-US" dirty="0"/>
          </a:p>
        </p:txBody>
      </p:sp>
      <p:sp>
        <p:nvSpPr>
          <p:cNvPr id="2" name="Rectangle 1"/>
          <p:cNvSpPr/>
          <p:nvPr/>
        </p:nvSpPr>
        <p:spPr>
          <a:xfrm>
            <a:off x="8011425" y="4720131"/>
            <a:ext cx="3554568" cy="1384995"/>
          </a:xfrm>
          <a:prstGeom prst="rect">
            <a:avLst/>
          </a:prstGeom>
        </p:spPr>
        <p:txBody>
          <a:bodyPr wrap="square">
            <a:spAutoFit/>
          </a:bodyPr>
          <a:lstStyle/>
          <a:p>
            <a:r>
              <a:rPr lang="en-US" dirty="0" smtClean="0">
                <a:solidFill>
                  <a:schemeClr val="tx1">
                    <a:lumMod val="50000"/>
                    <a:lumOff val="50000"/>
                  </a:schemeClr>
                </a:solidFill>
              </a:rPr>
              <a:t>Once </a:t>
            </a:r>
            <a:r>
              <a:rPr lang="en-US" dirty="0">
                <a:solidFill>
                  <a:schemeClr val="tx1">
                    <a:lumMod val="50000"/>
                    <a:lumOff val="50000"/>
                  </a:schemeClr>
                </a:solidFill>
              </a:rPr>
              <a:t>the model is fit to data, and optimal AIC has been determined, the statistical attributes such as mean, standard deviation, minimum value, maximum value and 25th, 50th and 75th percentile are displayed.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b10a82a944_0_218"/>
          <p:cNvSpPr txBox="1"/>
          <p:nvPr/>
        </p:nvSpPr>
        <p:spPr>
          <a:xfrm flipH="1">
            <a:off x="665500" y="2172725"/>
            <a:ext cx="5652600" cy="1754400"/>
          </a:xfrm>
          <a:prstGeom prst="rect">
            <a:avLst/>
          </a:prstGeom>
          <a:noFill/>
          <a:ln>
            <a:noFill/>
          </a:ln>
        </p:spPr>
        <p:txBody>
          <a:bodyPr spcFirstLastPara="1" wrap="square" lIns="91425" tIns="45700" rIns="91425" bIns="45700" anchor="t" anchorCtr="0">
            <a:noAutofit/>
          </a:bodyPr>
          <a:lstStyle/>
          <a:p>
            <a:pPr lvl="0"/>
            <a:r>
              <a:rPr lang="en-US" sz="3600" b="1" dirty="0" smtClean="0">
                <a:solidFill>
                  <a:schemeClr val="accent1"/>
                </a:solidFill>
              </a:rPr>
              <a:t>Appendix</a:t>
            </a:r>
            <a:endParaRPr sz="2800" b="1" i="1" dirty="0">
              <a:solidFill>
                <a:srgbClr val="3F3F3F"/>
              </a:solidFill>
            </a:endParaRPr>
          </a:p>
        </p:txBody>
      </p:sp>
    </p:spTree>
    <p:extLst>
      <p:ext uri="{BB962C8B-B14F-4D97-AF65-F5344CB8AC3E}">
        <p14:creationId xmlns:p14="http://schemas.microsoft.com/office/powerpoint/2010/main" val="2955283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b10a82a944_0_683"/>
          <p:cNvSpPr txBox="1"/>
          <p:nvPr/>
        </p:nvSpPr>
        <p:spPr>
          <a:xfrm flipH="1">
            <a:off x="539025" y="392175"/>
            <a:ext cx="119385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chemeClr val="accent1"/>
                </a:solidFill>
              </a:rPr>
              <a:t>Electricity Consumption </a:t>
            </a:r>
            <a:endParaRPr sz="3600" b="1" dirty="0">
              <a:solidFill>
                <a:srgbClr val="666666"/>
              </a:solidFill>
            </a:endParaRPr>
          </a:p>
          <a:p>
            <a:pPr marL="0" marR="0" lvl="0" indent="0" algn="l" rtl="0">
              <a:spcBef>
                <a:spcPts val="0"/>
              </a:spcBef>
              <a:spcAft>
                <a:spcPts val="0"/>
              </a:spcAft>
              <a:buNone/>
            </a:pPr>
            <a:r>
              <a:rPr lang="en-US" sz="3600" b="1" dirty="0" smtClean="0">
                <a:solidFill>
                  <a:srgbClr val="666666"/>
                </a:solidFill>
              </a:rPr>
              <a:t>&amp; Energy-Related </a:t>
            </a:r>
            <a:r>
              <a:rPr lang="en-US" sz="3600" b="1" dirty="0">
                <a:solidFill>
                  <a:srgbClr val="666666"/>
                </a:solidFill>
              </a:rPr>
              <a:t>CO2 Emissions </a:t>
            </a:r>
            <a:endParaRPr sz="3600" b="1" dirty="0">
              <a:solidFill>
                <a:srgbClr val="666666"/>
              </a:solidFill>
            </a:endParaRPr>
          </a:p>
          <a:p>
            <a:pPr marL="0" marR="0" lvl="0" indent="0" algn="l" rtl="0">
              <a:spcBef>
                <a:spcPts val="0"/>
              </a:spcBef>
              <a:spcAft>
                <a:spcPts val="0"/>
              </a:spcAft>
              <a:buNone/>
            </a:pPr>
            <a:endParaRPr sz="3600" b="1" dirty="0">
              <a:solidFill>
                <a:srgbClr val="666666"/>
              </a:solidFill>
            </a:endParaRPr>
          </a:p>
        </p:txBody>
      </p:sp>
      <p:pic>
        <p:nvPicPr>
          <p:cNvPr id="561" name="Google Shape;561;gb10a82a944_0_683"/>
          <p:cNvPicPr preferRelativeResize="0"/>
          <p:nvPr/>
        </p:nvPicPr>
        <p:blipFill>
          <a:blip r:embed="rId3">
            <a:alphaModFix/>
          </a:blip>
          <a:stretch>
            <a:fillRect/>
          </a:stretch>
        </p:blipFill>
        <p:spPr>
          <a:xfrm>
            <a:off x="6324600" y="2208500"/>
            <a:ext cx="5856300" cy="4066528"/>
          </a:xfrm>
          <a:prstGeom prst="rect">
            <a:avLst/>
          </a:prstGeom>
          <a:noFill/>
          <a:ln>
            <a:noFill/>
          </a:ln>
        </p:spPr>
      </p:pic>
      <p:pic>
        <p:nvPicPr>
          <p:cNvPr id="562" name="Google Shape;562;gb10a82a944_0_683"/>
          <p:cNvPicPr preferRelativeResize="0"/>
          <p:nvPr/>
        </p:nvPicPr>
        <p:blipFill>
          <a:blip r:embed="rId4">
            <a:alphaModFix/>
          </a:blip>
          <a:stretch>
            <a:fillRect/>
          </a:stretch>
        </p:blipFill>
        <p:spPr>
          <a:xfrm>
            <a:off x="76200" y="2208500"/>
            <a:ext cx="6180549" cy="3937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gb10a82a944_0_457"/>
          <p:cNvPicPr preferRelativeResize="0"/>
          <p:nvPr/>
        </p:nvPicPr>
        <p:blipFill rotWithShape="1">
          <a:blip r:embed="rId3">
            <a:alphaModFix/>
          </a:blip>
          <a:srcRect l="675"/>
          <a:stretch/>
        </p:blipFill>
        <p:spPr>
          <a:xfrm>
            <a:off x="781125" y="1178175"/>
            <a:ext cx="4709873" cy="3293226"/>
          </a:xfrm>
          <a:prstGeom prst="rect">
            <a:avLst/>
          </a:prstGeom>
          <a:noFill/>
          <a:ln>
            <a:noFill/>
          </a:ln>
        </p:spPr>
      </p:pic>
      <p:sp>
        <p:nvSpPr>
          <p:cNvPr id="579" name="Google Shape;579;gb10a82a944_0_457"/>
          <p:cNvSpPr txBox="1">
            <a:spLocks noGrp="1"/>
          </p:cNvSpPr>
          <p:nvPr>
            <p:ph type="body" idx="1"/>
          </p:nvPr>
        </p:nvSpPr>
        <p:spPr>
          <a:xfrm>
            <a:off x="149325" y="0"/>
            <a:ext cx="8466300" cy="6405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2600">
                <a:solidFill>
                  <a:srgbClr val="434343"/>
                </a:solidFill>
              </a:rPr>
              <a:t>Energy-Related Carbon Dioxide Emissions 1980 - 2017</a:t>
            </a:r>
            <a:endParaRPr sz="2600">
              <a:solidFill>
                <a:srgbClr val="434343"/>
              </a:solidFill>
            </a:endParaRPr>
          </a:p>
        </p:txBody>
      </p:sp>
      <p:sp>
        <p:nvSpPr>
          <p:cNvPr id="580" name="Google Shape;580;gb10a82a944_0_457"/>
          <p:cNvSpPr txBox="1"/>
          <p:nvPr/>
        </p:nvSpPr>
        <p:spPr>
          <a:xfrm>
            <a:off x="919425" y="4776300"/>
            <a:ext cx="10491000" cy="2081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434343"/>
              </a:buClr>
              <a:buSzPts val="1600"/>
              <a:buChar char="●"/>
            </a:pPr>
            <a:r>
              <a:rPr lang="en-US" sz="1600">
                <a:solidFill>
                  <a:srgbClr val="434343"/>
                </a:solidFill>
              </a:rPr>
              <a:t>CO2 emissions from Natural Gases have been steadily going up, while other energy sources saw huge dips.</a:t>
            </a:r>
            <a:endParaRPr sz="1600">
              <a:solidFill>
                <a:srgbClr val="434343"/>
              </a:solidFill>
            </a:endParaRPr>
          </a:p>
          <a:p>
            <a:pPr marL="0" lvl="0" indent="0" algn="l" rtl="0">
              <a:spcBef>
                <a:spcPts val="0"/>
              </a:spcBef>
              <a:spcAft>
                <a:spcPts val="0"/>
              </a:spcAft>
              <a:buNone/>
            </a:pPr>
            <a:endParaRPr sz="1600">
              <a:solidFill>
                <a:srgbClr val="434343"/>
              </a:solidFill>
            </a:endParaRPr>
          </a:p>
          <a:p>
            <a:pPr marL="457200" lvl="0" indent="-330200" algn="l" rtl="0">
              <a:spcBef>
                <a:spcPts val="0"/>
              </a:spcBef>
              <a:spcAft>
                <a:spcPts val="0"/>
              </a:spcAft>
              <a:buClr>
                <a:srgbClr val="434343"/>
              </a:buClr>
              <a:buSzPts val="1600"/>
              <a:buChar char="●"/>
            </a:pPr>
            <a:r>
              <a:rPr lang="en-US" sz="1600">
                <a:solidFill>
                  <a:srgbClr val="434343"/>
                </a:solidFill>
              </a:rPr>
              <a:t>31.5% of energy-related CO2 emissions were from Petroleum, also the highest, followed by 27.1% from Coal.</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330200" algn="l" rtl="0">
              <a:spcBef>
                <a:spcPts val="0"/>
              </a:spcBef>
              <a:spcAft>
                <a:spcPts val="0"/>
              </a:spcAft>
              <a:buClr>
                <a:srgbClr val="434343"/>
              </a:buClr>
              <a:buSzPts val="1600"/>
              <a:buChar char="●"/>
            </a:pPr>
            <a:r>
              <a:rPr lang="en-US" sz="1600">
                <a:solidFill>
                  <a:srgbClr val="434343"/>
                </a:solidFill>
              </a:rPr>
              <a:t>The least CO2 emissions are produced by natural gases.</a:t>
            </a:r>
            <a:endParaRPr sz="1600">
              <a:solidFill>
                <a:srgbClr val="434343"/>
              </a:solidFill>
            </a:endParaRPr>
          </a:p>
          <a:p>
            <a:pPr marL="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a:p>
        </p:txBody>
      </p:sp>
      <p:pic>
        <p:nvPicPr>
          <p:cNvPr id="581" name="Google Shape;581;gb10a82a944_0_457"/>
          <p:cNvPicPr preferRelativeResize="0"/>
          <p:nvPr/>
        </p:nvPicPr>
        <p:blipFill>
          <a:blip r:embed="rId4">
            <a:alphaModFix/>
          </a:blip>
          <a:stretch>
            <a:fillRect/>
          </a:stretch>
        </p:blipFill>
        <p:spPr>
          <a:xfrm>
            <a:off x="6136775" y="1178172"/>
            <a:ext cx="4709877" cy="342152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b10a82a944_0_465"/>
          <p:cNvSpPr txBox="1">
            <a:spLocks noGrp="1"/>
          </p:cNvSpPr>
          <p:nvPr>
            <p:ph type="body" idx="1"/>
          </p:nvPr>
        </p:nvSpPr>
        <p:spPr>
          <a:xfrm>
            <a:off x="149325" y="0"/>
            <a:ext cx="7419000" cy="6405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2600"/>
              <a:t>Energy Sources and Electricity Consumption</a:t>
            </a:r>
            <a:endParaRPr sz="2600"/>
          </a:p>
        </p:txBody>
      </p:sp>
      <p:pic>
        <p:nvPicPr>
          <p:cNvPr id="569" name="Google Shape;569;gb10a82a944_0_465"/>
          <p:cNvPicPr preferRelativeResize="0"/>
          <p:nvPr/>
        </p:nvPicPr>
        <p:blipFill rotWithShape="1">
          <a:blip r:embed="rId3">
            <a:alphaModFix/>
          </a:blip>
          <a:srcRect r="1185"/>
          <a:stretch/>
        </p:blipFill>
        <p:spPr>
          <a:xfrm>
            <a:off x="334150" y="800850"/>
            <a:ext cx="4672449" cy="2989251"/>
          </a:xfrm>
          <a:prstGeom prst="rect">
            <a:avLst/>
          </a:prstGeom>
          <a:noFill/>
          <a:ln>
            <a:noFill/>
          </a:ln>
        </p:spPr>
      </p:pic>
      <p:pic>
        <p:nvPicPr>
          <p:cNvPr id="570" name="Google Shape;570;gb10a82a944_0_465"/>
          <p:cNvPicPr preferRelativeResize="0"/>
          <p:nvPr/>
        </p:nvPicPr>
        <p:blipFill>
          <a:blip r:embed="rId4">
            <a:alphaModFix/>
          </a:blip>
          <a:stretch>
            <a:fillRect/>
          </a:stretch>
        </p:blipFill>
        <p:spPr>
          <a:xfrm>
            <a:off x="5214525" y="800850"/>
            <a:ext cx="4694853" cy="2989250"/>
          </a:xfrm>
          <a:prstGeom prst="rect">
            <a:avLst/>
          </a:prstGeom>
          <a:noFill/>
          <a:ln>
            <a:noFill/>
          </a:ln>
        </p:spPr>
      </p:pic>
      <p:pic>
        <p:nvPicPr>
          <p:cNvPr id="571" name="Google Shape;571;gb10a82a944_0_465"/>
          <p:cNvPicPr preferRelativeResize="0"/>
          <p:nvPr/>
        </p:nvPicPr>
        <p:blipFill>
          <a:blip r:embed="rId5">
            <a:alphaModFix/>
          </a:blip>
          <a:stretch>
            <a:fillRect/>
          </a:stretch>
        </p:blipFill>
        <p:spPr>
          <a:xfrm>
            <a:off x="400125" y="3792550"/>
            <a:ext cx="4604445" cy="2989250"/>
          </a:xfrm>
          <a:prstGeom prst="rect">
            <a:avLst/>
          </a:prstGeom>
          <a:noFill/>
          <a:ln>
            <a:noFill/>
          </a:ln>
        </p:spPr>
      </p:pic>
      <p:pic>
        <p:nvPicPr>
          <p:cNvPr id="572" name="Google Shape;572;gb10a82a944_0_465"/>
          <p:cNvPicPr preferRelativeResize="0"/>
          <p:nvPr/>
        </p:nvPicPr>
        <p:blipFill>
          <a:blip r:embed="rId6">
            <a:alphaModFix/>
          </a:blip>
          <a:stretch>
            <a:fillRect/>
          </a:stretch>
        </p:blipFill>
        <p:spPr>
          <a:xfrm>
            <a:off x="5142334" y="3950450"/>
            <a:ext cx="4604448" cy="30478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3082" y="1225237"/>
            <a:ext cx="8458200" cy="5534025"/>
          </a:xfrm>
          <a:prstGeom prst="rect">
            <a:avLst/>
          </a:prstGeom>
        </p:spPr>
      </p:pic>
      <p:pic>
        <p:nvPicPr>
          <p:cNvPr id="3" name="Picture 2"/>
          <p:cNvPicPr>
            <a:picLocks noChangeAspect="1"/>
          </p:cNvPicPr>
          <p:nvPr/>
        </p:nvPicPr>
        <p:blipFill>
          <a:blip r:embed="rId3"/>
          <a:stretch>
            <a:fillRect/>
          </a:stretch>
        </p:blipFill>
        <p:spPr>
          <a:xfrm>
            <a:off x="-416416" y="0"/>
            <a:ext cx="7096125" cy="4686300"/>
          </a:xfrm>
          <a:prstGeom prst="rect">
            <a:avLst/>
          </a:prstGeom>
        </p:spPr>
      </p:pic>
      <p:pic>
        <p:nvPicPr>
          <p:cNvPr id="4" name="Picture 3"/>
          <p:cNvPicPr>
            <a:picLocks noChangeAspect="1"/>
          </p:cNvPicPr>
          <p:nvPr/>
        </p:nvPicPr>
        <p:blipFill>
          <a:blip r:embed="rId4"/>
          <a:stretch>
            <a:fillRect/>
          </a:stretch>
        </p:blipFill>
        <p:spPr>
          <a:xfrm>
            <a:off x="5389840" y="270457"/>
            <a:ext cx="8032060" cy="6858000"/>
          </a:xfrm>
          <a:prstGeom prst="rect">
            <a:avLst/>
          </a:prstGeom>
        </p:spPr>
      </p:pic>
    </p:spTree>
    <p:extLst>
      <p:ext uri="{BB962C8B-B14F-4D97-AF65-F5344CB8AC3E}">
        <p14:creationId xmlns:p14="http://schemas.microsoft.com/office/powerpoint/2010/main" val="963597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4"/>
          <p:cNvSpPr txBox="1">
            <a:spLocks noGrp="1"/>
          </p:cNvSpPr>
          <p:nvPr>
            <p:ph type="body" idx="1"/>
          </p:nvPr>
        </p:nvSpPr>
        <p:spPr>
          <a:xfrm>
            <a:off x="0" y="4851443"/>
            <a:ext cx="12192000" cy="5760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b="1"/>
              <a:t>Thank You</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4"/>
          <p:cNvGrpSpPr/>
          <p:nvPr/>
        </p:nvGrpSpPr>
        <p:grpSpPr>
          <a:xfrm>
            <a:off x="109856" y="2605700"/>
            <a:ext cx="5854713" cy="3907231"/>
            <a:chOff x="635000" y="1382713"/>
            <a:chExt cx="7869238" cy="4572000"/>
          </a:xfrm>
        </p:grpSpPr>
        <p:sp>
          <p:nvSpPr>
            <p:cNvPr id="162" name="Google Shape;162;p4"/>
            <p:cNvSpPr/>
            <p:nvPr/>
          </p:nvSpPr>
          <p:spPr>
            <a:xfrm>
              <a:off x="811213" y="3267075"/>
              <a:ext cx="7478713" cy="2654300"/>
            </a:xfrm>
            <a:custGeom>
              <a:avLst/>
              <a:gdLst/>
              <a:ahLst/>
              <a:cxnLst/>
              <a:rect l="l" t="t" r="r" b="b"/>
              <a:pathLst>
                <a:path w="4711" h="1672" extrusionOk="0">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rgbClr val="2FB1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4"/>
            <p:cNvSpPr/>
            <p:nvPr/>
          </p:nvSpPr>
          <p:spPr>
            <a:xfrm>
              <a:off x="635000" y="2108200"/>
              <a:ext cx="7697788" cy="3846513"/>
            </a:xfrm>
            <a:custGeom>
              <a:avLst/>
              <a:gdLst/>
              <a:ahLst/>
              <a:cxnLst/>
              <a:rect l="l" t="t" r="r" b="b"/>
              <a:pathLst>
                <a:path w="4849" h="2423" extrusionOk="0">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rgbClr val="2FB1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 name="Google Shape;164;p4"/>
            <p:cNvSpPr/>
            <p:nvPr/>
          </p:nvSpPr>
          <p:spPr>
            <a:xfrm>
              <a:off x="1595438" y="1790700"/>
              <a:ext cx="6908800" cy="3509963"/>
            </a:xfrm>
            <a:custGeom>
              <a:avLst/>
              <a:gdLst/>
              <a:ahLst/>
              <a:cxnLst/>
              <a:rect l="l" t="t" r="r" b="b"/>
              <a:pathLst>
                <a:path w="4352" h="2211" extrusionOk="0">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rgbClr val="2FB1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 name="Google Shape;165;p4"/>
            <p:cNvSpPr/>
            <p:nvPr/>
          </p:nvSpPr>
          <p:spPr>
            <a:xfrm>
              <a:off x="2097088" y="1382713"/>
              <a:ext cx="4552950" cy="1549400"/>
            </a:xfrm>
            <a:custGeom>
              <a:avLst/>
              <a:gdLst/>
              <a:ahLst/>
              <a:cxnLst/>
              <a:rect l="l" t="t" r="r" b="b"/>
              <a:pathLst>
                <a:path w="2868" h="976" extrusionOk="0">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rgbClr val="2FB1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66" name="Google Shape;166;p4"/>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Problem Statement</a:t>
            </a:r>
            <a:endParaRPr sz="4400" b="1"/>
          </a:p>
        </p:txBody>
      </p:sp>
      <p:sp>
        <p:nvSpPr>
          <p:cNvPr id="167" name="Google Shape;167;p4"/>
          <p:cNvSpPr/>
          <p:nvPr/>
        </p:nvSpPr>
        <p:spPr>
          <a:xfrm rot="-1820682">
            <a:off x="1198350" y="-1087408"/>
            <a:ext cx="2862069" cy="5434617"/>
          </a:xfrm>
          <a:custGeom>
            <a:avLst/>
            <a:gdLst/>
            <a:ahLst/>
            <a:cxnLst/>
            <a:rect l="l" t="t" r="r" b="b"/>
            <a:pathLst>
              <a:path w="1084156" h="2058642" extrusionOk="0">
                <a:moveTo>
                  <a:pt x="541396" y="314037"/>
                </a:moveTo>
                <a:lnTo>
                  <a:pt x="591866" y="943419"/>
                </a:lnTo>
                <a:cubicBezTo>
                  <a:pt x="664418" y="989969"/>
                  <a:pt x="649664" y="1005616"/>
                  <a:pt x="763916" y="1093865"/>
                </a:cubicBezTo>
                <a:cubicBezTo>
                  <a:pt x="850776" y="1181545"/>
                  <a:pt x="1007353" y="1325458"/>
                  <a:pt x="1073376" y="1465403"/>
                </a:cubicBezTo>
                <a:cubicBezTo>
                  <a:pt x="1106665" y="1633583"/>
                  <a:pt x="1054503" y="1995602"/>
                  <a:pt x="1029666" y="2029610"/>
                </a:cubicBezTo>
                <a:cubicBezTo>
                  <a:pt x="1018010" y="2041672"/>
                  <a:pt x="977663" y="1936167"/>
                  <a:pt x="946227" y="1902728"/>
                </a:cubicBezTo>
                <a:cubicBezTo>
                  <a:pt x="948667" y="1979308"/>
                  <a:pt x="926096" y="2044999"/>
                  <a:pt x="912878" y="2057565"/>
                </a:cubicBezTo>
                <a:cubicBezTo>
                  <a:pt x="896481" y="2069335"/>
                  <a:pt x="838659" y="1981933"/>
                  <a:pt x="807991" y="1927711"/>
                </a:cubicBezTo>
                <a:cubicBezTo>
                  <a:pt x="799208" y="1982824"/>
                  <a:pt x="713656" y="2049737"/>
                  <a:pt x="701389" y="2057992"/>
                </a:cubicBezTo>
                <a:cubicBezTo>
                  <a:pt x="625983" y="1930471"/>
                  <a:pt x="717994" y="1832423"/>
                  <a:pt x="754984" y="1648285"/>
                </a:cubicBezTo>
                <a:cubicBezTo>
                  <a:pt x="680988" y="1503428"/>
                  <a:pt x="587478" y="1438585"/>
                  <a:pt x="525050" y="1437878"/>
                </a:cubicBezTo>
                <a:cubicBezTo>
                  <a:pt x="464021" y="1449363"/>
                  <a:pt x="427932" y="1503073"/>
                  <a:pt x="414675" y="1590975"/>
                </a:cubicBezTo>
                <a:cubicBezTo>
                  <a:pt x="403693" y="1708072"/>
                  <a:pt x="405632" y="1687068"/>
                  <a:pt x="384909" y="1756295"/>
                </a:cubicBezTo>
                <a:cubicBezTo>
                  <a:pt x="361702" y="1853599"/>
                  <a:pt x="244018" y="1945998"/>
                  <a:pt x="247515" y="1862098"/>
                </a:cubicBezTo>
                <a:cubicBezTo>
                  <a:pt x="238086" y="1695856"/>
                  <a:pt x="249215" y="1767206"/>
                  <a:pt x="215117" y="1505717"/>
                </a:cubicBezTo>
                <a:cubicBezTo>
                  <a:pt x="147511" y="1357743"/>
                  <a:pt x="242172" y="1130059"/>
                  <a:pt x="216538" y="988178"/>
                </a:cubicBezTo>
                <a:cubicBezTo>
                  <a:pt x="181970" y="852255"/>
                  <a:pt x="32194" y="169904"/>
                  <a:pt x="0" y="0"/>
                </a:cubicBezTo>
                <a:cubicBezTo>
                  <a:pt x="189793" y="112688"/>
                  <a:pt x="353270" y="198502"/>
                  <a:pt x="541396" y="314037"/>
                </a:cubicBezTo>
                <a:close/>
              </a:path>
            </a:pathLst>
          </a:custGeom>
          <a:solidFill>
            <a:srgbClr val="D2F0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4"/>
          <p:cNvSpPr/>
          <p:nvPr/>
        </p:nvSpPr>
        <p:spPr>
          <a:xfrm rot="8100000">
            <a:off x="3151284" y="3415478"/>
            <a:ext cx="1212613" cy="1212613"/>
          </a:xfrm>
          <a:custGeom>
            <a:avLst/>
            <a:gdLst/>
            <a:ahLst/>
            <a:cxnLst/>
            <a:rect l="l" t="t" r="r" b="b"/>
            <a:pathLst>
              <a:path w="1212613" h="1212613" extrusionOk="0">
                <a:moveTo>
                  <a:pt x="303412" y="909201"/>
                </a:moveTo>
                <a:cubicBezTo>
                  <a:pt x="422444" y="1028233"/>
                  <a:pt x="615433" y="1028233"/>
                  <a:pt x="734465" y="909201"/>
                </a:cubicBezTo>
                <a:cubicBezTo>
                  <a:pt x="853496" y="790170"/>
                  <a:pt x="853496" y="597181"/>
                  <a:pt x="734465" y="478149"/>
                </a:cubicBezTo>
                <a:cubicBezTo>
                  <a:pt x="615433" y="359118"/>
                  <a:pt x="422444" y="359118"/>
                  <a:pt x="303412" y="478149"/>
                </a:cubicBezTo>
                <a:cubicBezTo>
                  <a:pt x="184381" y="597181"/>
                  <a:pt x="184381" y="790170"/>
                  <a:pt x="303412" y="909201"/>
                </a:cubicBezTo>
                <a:close/>
                <a:moveTo>
                  <a:pt x="151993" y="1060620"/>
                </a:moveTo>
                <a:cubicBezTo>
                  <a:pt x="58084" y="966711"/>
                  <a:pt x="0" y="836976"/>
                  <a:pt x="0" y="693675"/>
                </a:cubicBezTo>
                <a:lnTo>
                  <a:pt x="1" y="693675"/>
                </a:lnTo>
                <a:cubicBezTo>
                  <a:pt x="1" y="407073"/>
                  <a:pt x="238541" y="234048"/>
                  <a:pt x="518939" y="174737"/>
                </a:cubicBezTo>
                <a:cubicBezTo>
                  <a:pt x="780953" y="119315"/>
                  <a:pt x="956756" y="91859"/>
                  <a:pt x="1212613" y="0"/>
                </a:cubicBezTo>
                <a:cubicBezTo>
                  <a:pt x="1133069" y="268172"/>
                  <a:pt x="1105613" y="456293"/>
                  <a:pt x="1037876" y="693675"/>
                </a:cubicBezTo>
                <a:cubicBezTo>
                  <a:pt x="988614" y="1017224"/>
                  <a:pt x="805540" y="1212613"/>
                  <a:pt x="518938" y="1212613"/>
                </a:cubicBezTo>
                <a:cubicBezTo>
                  <a:pt x="375637" y="1212613"/>
                  <a:pt x="245902" y="1154529"/>
                  <a:pt x="151993" y="10606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9" name="Google Shape;169;p4"/>
          <p:cNvSpPr txBox="1"/>
          <p:nvPr/>
        </p:nvSpPr>
        <p:spPr>
          <a:xfrm>
            <a:off x="5811900" y="1908900"/>
            <a:ext cx="6177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3F3F3F"/>
                </a:solidFill>
                <a:latin typeface="Arial"/>
                <a:ea typeface="Arial"/>
                <a:cs typeface="Arial"/>
                <a:sym typeface="Arial"/>
              </a:rPr>
              <a:t>What are the key influencing factors of climate change in the United States? Does Carbon emission, increase in population, energy consumption and meat consumption have any correlation to climate change?</a:t>
            </a:r>
            <a:endParaRPr sz="2100" b="0" i="0" u="none" strike="noStrike" cap="none">
              <a:solidFill>
                <a:srgbClr val="000000"/>
              </a:solidFill>
              <a:latin typeface="Arial"/>
              <a:ea typeface="Arial"/>
              <a:cs typeface="Arial"/>
              <a:sym typeface="Arial"/>
            </a:endParaRPr>
          </a:p>
        </p:txBody>
      </p:sp>
      <p:sp>
        <p:nvSpPr>
          <p:cNvPr id="170" name="Google Shape;170;p4"/>
          <p:cNvSpPr txBox="1"/>
          <p:nvPr/>
        </p:nvSpPr>
        <p:spPr>
          <a:xfrm>
            <a:off x="6284004" y="3955006"/>
            <a:ext cx="2594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Meat Consumption</a:t>
            </a:r>
            <a:endParaRPr sz="1600" b="1" i="0" u="none" strike="noStrike" cap="none">
              <a:solidFill>
                <a:srgbClr val="3F3F3F"/>
              </a:solidFill>
              <a:latin typeface="Arial"/>
              <a:ea typeface="Arial"/>
              <a:cs typeface="Arial"/>
              <a:sym typeface="Arial"/>
            </a:endParaRPr>
          </a:p>
        </p:txBody>
      </p:sp>
      <p:sp>
        <p:nvSpPr>
          <p:cNvPr id="171" name="Google Shape;171;p4"/>
          <p:cNvSpPr txBox="1"/>
          <p:nvPr/>
        </p:nvSpPr>
        <p:spPr>
          <a:xfrm>
            <a:off x="9467045" y="3954993"/>
            <a:ext cx="2594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Population Increase</a:t>
            </a:r>
            <a:endParaRPr sz="1600" b="1" i="0" u="none" strike="noStrike" cap="none">
              <a:solidFill>
                <a:srgbClr val="3F3F3F"/>
              </a:solidFill>
              <a:latin typeface="Arial"/>
              <a:ea typeface="Arial"/>
              <a:cs typeface="Arial"/>
              <a:sym typeface="Arial"/>
            </a:endParaRPr>
          </a:p>
        </p:txBody>
      </p:sp>
      <p:sp>
        <p:nvSpPr>
          <p:cNvPr id="172" name="Google Shape;172;p4"/>
          <p:cNvSpPr txBox="1"/>
          <p:nvPr/>
        </p:nvSpPr>
        <p:spPr>
          <a:xfrm>
            <a:off x="6283992" y="4759301"/>
            <a:ext cx="2594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CO2 Emission</a:t>
            </a:r>
            <a:endParaRPr sz="1600" b="1" i="0" u="none" strike="noStrike" cap="none">
              <a:solidFill>
                <a:srgbClr val="3F3F3F"/>
              </a:solidFill>
              <a:latin typeface="Arial"/>
              <a:ea typeface="Arial"/>
              <a:cs typeface="Arial"/>
              <a:sym typeface="Arial"/>
            </a:endParaRPr>
          </a:p>
        </p:txBody>
      </p:sp>
      <p:sp>
        <p:nvSpPr>
          <p:cNvPr id="173" name="Google Shape;173;p4"/>
          <p:cNvSpPr txBox="1"/>
          <p:nvPr/>
        </p:nvSpPr>
        <p:spPr>
          <a:xfrm>
            <a:off x="9467057" y="4759288"/>
            <a:ext cx="2594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Energy Consumption</a:t>
            </a:r>
            <a:endParaRPr sz="1600" b="1" i="0" u="none" strike="noStrike" cap="none">
              <a:solidFill>
                <a:srgbClr val="3F3F3F"/>
              </a:solidFill>
              <a:latin typeface="Arial"/>
              <a:ea typeface="Arial"/>
              <a:cs typeface="Arial"/>
              <a:sym typeface="Arial"/>
            </a:endParaRPr>
          </a:p>
        </p:txBody>
      </p:sp>
      <p:sp>
        <p:nvSpPr>
          <p:cNvPr id="174" name="Google Shape;174;p4"/>
          <p:cNvSpPr/>
          <p:nvPr/>
        </p:nvSpPr>
        <p:spPr>
          <a:xfrm rot="-5400000">
            <a:off x="5718382" y="3847281"/>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 name="Google Shape;175;p4"/>
          <p:cNvSpPr/>
          <p:nvPr/>
        </p:nvSpPr>
        <p:spPr>
          <a:xfrm rot="-5400000">
            <a:off x="5718382" y="4628518"/>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 name="Google Shape;176;p4"/>
          <p:cNvSpPr/>
          <p:nvPr/>
        </p:nvSpPr>
        <p:spPr>
          <a:xfrm rot="-5400000">
            <a:off x="8869957" y="3835493"/>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 name="Google Shape;177;p4"/>
          <p:cNvSpPr/>
          <p:nvPr/>
        </p:nvSpPr>
        <p:spPr>
          <a:xfrm rot="-5400000">
            <a:off x="8869957" y="4628518"/>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 name="Google Shape;178;p4"/>
          <p:cNvSpPr txBox="1"/>
          <p:nvPr/>
        </p:nvSpPr>
        <p:spPr>
          <a:xfrm>
            <a:off x="5964575" y="5590925"/>
            <a:ext cx="2350800" cy="56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...and more</a:t>
            </a:r>
            <a:endParaRPr sz="1600" b="1" i="0" u="none" strike="noStrike" cap="none">
              <a:solidFill>
                <a:srgbClr val="000000"/>
              </a:solidFill>
              <a:latin typeface="Arial"/>
              <a:ea typeface="Arial"/>
              <a:cs typeface="Arial"/>
              <a:sym typeface="Arial"/>
            </a:endParaRPr>
          </a:p>
        </p:txBody>
      </p:sp>
      <p:sp>
        <p:nvSpPr>
          <p:cNvPr id="179" name="Google Shape;179;p4"/>
          <p:cNvSpPr/>
          <p:nvPr/>
        </p:nvSpPr>
        <p:spPr>
          <a:xfrm>
            <a:off x="5661425" y="1808825"/>
            <a:ext cx="6177000" cy="1420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3"/>
        <p:cNvGrpSpPr/>
        <p:nvPr/>
      </p:nvGrpSpPr>
      <p:grpSpPr>
        <a:xfrm>
          <a:off x="0" y="0"/>
          <a:ext cx="0" cy="0"/>
          <a:chOff x="0" y="0"/>
          <a:chExt cx="0" cy="0"/>
        </a:xfrm>
      </p:grpSpPr>
      <p:grpSp>
        <p:nvGrpSpPr>
          <p:cNvPr id="184" name="Google Shape;184;p5"/>
          <p:cNvGrpSpPr/>
          <p:nvPr/>
        </p:nvGrpSpPr>
        <p:grpSpPr>
          <a:xfrm>
            <a:off x="5698556" y="5073938"/>
            <a:ext cx="794889" cy="906071"/>
            <a:chOff x="5698556" y="5073938"/>
            <a:chExt cx="794889" cy="906071"/>
          </a:xfrm>
        </p:grpSpPr>
        <p:sp>
          <p:nvSpPr>
            <p:cNvPr id="185" name="Google Shape;185;p5"/>
            <p:cNvSpPr/>
            <p:nvPr/>
          </p:nvSpPr>
          <p:spPr>
            <a:xfrm>
              <a:off x="5818382" y="5115913"/>
              <a:ext cx="93406" cy="504056"/>
            </a:xfrm>
            <a:prstGeom prst="rect">
              <a:avLst/>
            </a:prstGeom>
            <a:solidFill>
              <a:srgbClr val="18585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6" name="Google Shape;186;p5"/>
            <p:cNvSpPr/>
            <p:nvPr/>
          </p:nvSpPr>
          <p:spPr>
            <a:xfrm>
              <a:off x="6274251" y="5073938"/>
              <a:ext cx="93406" cy="504056"/>
            </a:xfrm>
            <a:prstGeom prst="rect">
              <a:avLst/>
            </a:prstGeom>
            <a:solidFill>
              <a:srgbClr val="18585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 name="Google Shape;187;p5"/>
            <p:cNvSpPr/>
            <p:nvPr/>
          </p:nvSpPr>
          <p:spPr>
            <a:xfrm>
              <a:off x="5698556" y="5475953"/>
              <a:ext cx="794889" cy="504056"/>
            </a:xfrm>
            <a:prstGeom prst="roundRect">
              <a:avLst>
                <a:gd name="adj" fmla="val 13360"/>
              </a:avLst>
            </a:prstGeom>
            <a:solidFill>
              <a:srgbClr val="18585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88" name="Google Shape;188;p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sz="4400" b="1"/>
              <a:t>Possible Variables to Consider</a:t>
            </a:r>
            <a:endParaRPr sz="4400" b="1"/>
          </a:p>
        </p:txBody>
      </p:sp>
      <p:sp>
        <p:nvSpPr>
          <p:cNvPr id="189" name="Google Shape;189;p5"/>
          <p:cNvSpPr/>
          <p:nvPr/>
        </p:nvSpPr>
        <p:spPr>
          <a:xfrm flipH="1">
            <a:off x="2577344" y="1462636"/>
            <a:ext cx="3762419" cy="2027127"/>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5"/>
          <p:cNvSpPr/>
          <p:nvPr/>
        </p:nvSpPr>
        <p:spPr>
          <a:xfrm flipH="1">
            <a:off x="6191428" y="1551638"/>
            <a:ext cx="3763058" cy="2027473"/>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5"/>
          <p:cNvSpPr/>
          <p:nvPr/>
        </p:nvSpPr>
        <p:spPr>
          <a:xfrm flipH="1">
            <a:off x="3401964" y="2630095"/>
            <a:ext cx="2232248" cy="1202697"/>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 name="Google Shape;192;p5"/>
          <p:cNvSpPr/>
          <p:nvPr/>
        </p:nvSpPr>
        <p:spPr>
          <a:xfrm flipH="1">
            <a:off x="5999934" y="1716706"/>
            <a:ext cx="2232248" cy="1202697"/>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 name="Google Shape;193;p5"/>
          <p:cNvSpPr/>
          <p:nvPr/>
        </p:nvSpPr>
        <p:spPr>
          <a:xfrm>
            <a:off x="3693447" y="4423172"/>
            <a:ext cx="1400545" cy="853193"/>
          </a:xfrm>
          <a:custGeom>
            <a:avLst/>
            <a:gdLst/>
            <a:ahLst/>
            <a:cxnLst/>
            <a:rect l="l" t="t" r="r" b="b"/>
            <a:pathLst>
              <a:path w="2491326" h="1517683" extrusionOk="0">
                <a:moveTo>
                  <a:pt x="696948" y="1517583"/>
                </a:moveTo>
                <a:lnTo>
                  <a:pt x="2055047" y="1510542"/>
                </a:lnTo>
                <a:cubicBezTo>
                  <a:pt x="2429615" y="1503751"/>
                  <a:pt x="2529862" y="1262395"/>
                  <a:pt x="2479035" y="1040919"/>
                </a:cubicBezTo>
                <a:cubicBezTo>
                  <a:pt x="2409740" y="752156"/>
                  <a:pt x="2054193" y="705906"/>
                  <a:pt x="1941165" y="818683"/>
                </a:cubicBezTo>
                <a:cubicBezTo>
                  <a:pt x="2001609" y="758477"/>
                  <a:pt x="2155153" y="753674"/>
                  <a:pt x="2238917" y="775628"/>
                </a:cubicBezTo>
                <a:cubicBezTo>
                  <a:pt x="2283019" y="710348"/>
                  <a:pt x="2245581" y="472540"/>
                  <a:pt x="2142346" y="395289"/>
                </a:cubicBezTo>
                <a:cubicBezTo>
                  <a:pt x="2044729" y="314397"/>
                  <a:pt x="1868195" y="252211"/>
                  <a:pt x="1691478" y="370953"/>
                </a:cubicBezTo>
                <a:cubicBezTo>
                  <a:pt x="1726329" y="510029"/>
                  <a:pt x="1729467" y="707246"/>
                  <a:pt x="1632181" y="878035"/>
                </a:cubicBezTo>
                <a:cubicBezTo>
                  <a:pt x="1782525" y="628164"/>
                  <a:pt x="1779588" y="188015"/>
                  <a:pt x="1290381" y="17428"/>
                </a:cubicBezTo>
                <a:cubicBezTo>
                  <a:pt x="1048053" y="-57138"/>
                  <a:pt x="678873" y="116715"/>
                  <a:pt x="616254" y="364567"/>
                </a:cubicBezTo>
                <a:cubicBezTo>
                  <a:pt x="801129" y="403135"/>
                  <a:pt x="1029735" y="461579"/>
                  <a:pt x="1127147" y="794345"/>
                </a:cubicBezTo>
                <a:cubicBezTo>
                  <a:pt x="1070372" y="588809"/>
                  <a:pt x="907572" y="395952"/>
                  <a:pt x="609565" y="367791"/>
                </a:cubicBezTo>
                <a:cubicBezTo>
                  <a:pt x="363240" y="347581"/>
                  <a:pt x="99786" y="553680"/>
                  <a:pt x="26885" y="740674"/>
                </a:cubicBezTo>
                <a:cubicBezTo>
                  <a:pt x="-86365" y="1122891"/>
                  <a:pt x="162167" y="1524982"/>
                  <a:pt x="696948" y="1517583"/>
                </a:cubicBezTo>
                <a:close/>
              </a:path>
            </a:pathLst>
          </a:custGeom>
          <a:noFill/>
          <a:ln w="508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94" name="Google Shape;194;p5"/>
          <p:cNvGrpSpPr/>
          <p:nvPr/>
        </p:nvGrpSpPr>
        <p:grpSpPr>
          <a:xfrm>
            <a:off x="4233317" y="2006077"/>
            <a:ext cx="3719404" cy="3288387"/>
            <a:chOff x="4233317" y="2006077"/>
            <a:chExt cx="3719404" cy="3288387"/>
          </a:xfrm>
        </p:grpSpPr>
        <p:grpSp>
          <p:nvGrpSpPr>
            <p:cNvPr id="195" name="Google Shape;195;p5"/>
            <p:cNvGrpSpPr/>
            <p:nvPr/>
          </p:nvGrpSpPr>
          <p:grpSpPr>
            <a:xfrm>
              <a:off x="4233317" y="2006077"/>
              <a:ext cx="3281385" cy="3281385"/>
              <a:chOff x="2709317" y="1399283"/>
              <a:chExt cx="3281385" cy="3281385"/>
            </a:xfrm>
          </p:grpSpPr>
          <p:sp>
            <p:nvSpPr>
              <p:cNvPr id="196" name="Google Shape;196;p5"/>
              <p:cNvSpPr/>
              <p:nvPr/>
            </p:nvSpPr>
            <p:spPr>
              <a:xfrm rot="8100000">
                <a:off x="3225532" y="1844164"/>
                <a:ext cx="2248956" cy="2391624"/>
              </a:xfrm>
              <a:custGeom>
                <a:avLst/>
                <a:gdLst/>
                <a:ahLst/>
                <a:cxnLst/>
                <a:rect l="l" t="t" r="r" b="b"/>
                <a:pathLst>
                  <a:path w="2248956" h="2391624" extrusionOk="0">
                    <a:moveTo>
                      <a:pt x="0" y="2006349"/>
                    </a:moveTo>
                    <a:lnTo>
                      <a:pt x="2006349" y="0"/>
                    </a:lnTo>
                    <a:lnTo>
                      <a:pt x="2248956" y="242607"/>
                    </a:lnTo>
                    <a:lnTo>
                      <a:pt x="2248956" y="1073751"/>
                    </a:lnTo>
                    <a:cubicBezTo>
                      <a:pt x="2248956" y="1801592"/>
                      <a:pt x="1658924" y="2391624"/>
                      <a:pt x="931083" y="2391624"/>
                    </a:cubicBezTo>
                    <a:cubicBezTo>
                      <a:pt x="567548" y="2391624"/>
                      <a:pt x="238392" y="2244428"/>
                      <a:pt x="0" y="200634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7" name="Google Shape;197;p5"/>
              <p:cNvSpPr/>
              <p:nvPr/>
            </p:nvSpPr>
            <p:spPr>
              <a:xfrm>
                <a:off x="3612173" y="1666875"/>
                <a:ext cx="959826" cy="2842245"/>
              </a:xfrm>
              <a:custGeom>
                <a:avLst/>
                <a:gdLst/>
                <a:ahLst/>
                <a:cxnLst/>
                <a:rect l="l" t="t" r="r" b="b"/>
                <a:pathLst>
                  <a:path w="959826" h="2842245" extrusionOk="0">
                    <a:moveTo>
                      <a:pt x="959826" y="0"/>
                    </a:moveTo>
                    <a:cubicBezTo>
                      <a:pt x="957122" y="911477"/>
                      <a:pt x="954416" y="2065256"/>
                      <a:pt x="951706" y="2842245"/>
                    </a:cubicBezTo>
                    <a:lnTo>
                      <a:pt x="710629" y="2842245"/>
                    </a:lnTo>
                    <a:cubicBezTo>
                      <a:pt x="82031" y="1903306"/>
                      <a:pt x="-616708" y="903292"/>
                      <a:pt x="959826"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8" name="Google Shape;198;p5"/>
              <p:cNvSpPr/>
              <p:nvPr/>
            </p:nvSpPr>
            <p:spPr>
              <a:xfrm>
                <a:off x="4016766" y="1666875"/>
                <a:ext cx="555232" cy="2842245"/>
              </a:xfrm>
              <a:custGeom>
                <a:avLst/>
                <a:gdLst/>
                <a:ahLst/>
                <a:cxnLst/>
                <a:rect l="l" t="t" r="r" b="b"/>
                <a:pathLst>
                  <a:path w="555232" h="2842245" extrusionOk="0">
                    <a:moveTo>
                      <a:pt x="555232" y="0"/>
                    </a:moveTo>
                    <a:cubicBezTo>
                      <a:pt x="552528" y="911477"/>
                      <a:pt x="549822" y="2065256"/>
                      <a:pt x="547112" y="2842245"/>
                    </a:cubicBezTo>
                    <a:lnTo>
                      <a:pt x="421352" y="2842245"/>
                    </a:lnTo>
                    <a:cubicBezTo>
                      <a:pt x="58058" y="1831083"/>
                      <a:pt x="-367661" y="1033527"/>
                      <a:pt x="55523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99" name="Google Shape;199;p5"/>
            <p:cNvGrpSpPr/>
            <p:nvPr/>
          </p:nvGrpSpPr>
          <p:grpSpPr>
            <a:xfrm flipH="1">
              <a:off x="4671336" y="2013079"/>
              <a:ext cx="3281385" cy="3281385"/>
              <a:chOff x="2709317" y="1399283"/>
              <a:chExt cx="3281385" cy="3281385"/>
            </a:xfrm>
          </p:grpSpPr>
          <p:sp>
            <p:nvSpPr>
              <p:cNvPr id="200" name="Google Shape;200;p5"/>
              <p:cNvSpPr/>
              <p:nvPr/>
            </p:nvSpPr>
            <p:spPr>
              <a:xfrm rot="8100000">
                <a:off x="3225532" y="1844164"/>
                <a:ext cx="2248956" cy="2391624"/>
              </a:xfrm>
              <a:custGeom>
                <a:avLst/>
                <a:gdLst/>
                <a:ahLst/>
                <a:cxnLst/>
                <a:rect l="l" t="t" r="r" b="b"/>
                <a:pathLst>
                  <a:path w="2248956" h="2391624" extrusionOk="0">
                    <a:moveTo>
                      <a:pt x="0" y="2006349"/>
                    </a:moveTo>
                    <a:lnTo>
                      <a:pt x="2006349" y="0"/>
                    </a:lnTo>
                    <a:lnTo>
                      <a:pt x="2248956" y="242607"/>
                    </a:lnTo>
                    <a:lnTo>
                      <a:pt x="2248956" y="1073751"/>
                    </a:lnTo>
                    <a:cubicBezTo>
                      <a:pt x="2248956" y="1801592"/>
                      <a:pt x="1658924" y="2391624"/>
                      <a:pt x="931083" y="2391624"/>
                    </a:cubicBezTo>
                    <a:cubicBezTo>
                      <a:pt x="567548" y="2391624"/>
                      <a:pt x="238392" y="2244428"/>
                      <a:pt x="0" y="20063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1" name="Google Shape;201;p5"/>
              <p:cNvSpPr/>
              <p:nvPr/>
            </p:nvSpPr>
            <p:spPr>
              <a:xfrm>
                <a:off x="3612173" y="1666875"/>
                <a:ext cx="959826" cy="2842245"/>
              </a:xfrm>
              <a:custGeom>
                <a:avLst/>
                <a:gdLst/>
                <a:ahLst/>
                <a:cxnLst/>
                <a:rect l="l" t="t" r="r" b="b"/>
                <a:pathLst>
                  <a:path w="959826" h="2842245" extrusionOk="0">
                    <a:moveTo>
                      <a:pt x="959826" y="0"/>
                    </a:moveTo>
                    <a:cubicBezTo>
                      <a:pt x="957122" y="911477"/>
                      <a:pt x="954416" y="2065256"/>
                      <a:pt x="951706" y="2842245"/>
                    </a:cubicBezTo>
                    <a:lnTo>
                      <a:pt x="710629" y="2842245"/>
                    </a:lnTo>
                    <a:cubicBezTo>
                      <a:pt x="82031" y="1903306"/>
                      <a:pt x="-616708" y="903292"/>
                      <a:pt x="959826"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2" name="Google Shape;202;p5"/>
              <p:cNvSpPr/>
              <p:nvPr/>
            </p:nvSpPr>
            <p:spPr>
              <a:xfrm>
                <a:off x="4016766" y="1666875"/>
                <a:ext cx="555232" cy="2842245"/>
              </a:xfrm>
              <a:custGeom>
                <a:avLst/>
                <a:gdLst/>
                <a:ahLst/>
                <a:cxnLst/>
                <a:rect l="l" t="t" r="r" b="b"/>
                <a:pathLst>
                  <a:path w="555232" h="2842245" extrusionOk="0">
                    <a:moveTo>
                      <a:pt x="555232" y="0"/>
                    </a:moveTo>
                    <a:cubicBezTo>
                      <a:pt x="552528" y="911477"/>
                      <a:pt x="549822" y="2065256"/>
                      <a:pt x="547112" y="2842245"/>
                    </a:cubicBezTo>
                    <a:lnTo>
                      <a:pt x="421352" y="2842245"/>
                    </a:lnTo>
                    <a:cubicBezTo>
                      <a:pt x="58058" y="1831083"/>
                      <a:pt x="-367661" y="1033527"/>
                      <a:pt x="55523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203" name="Google Shape;203;p5"/>
          <p:cNvSpPr/>
          <p:nvPr/>
        </p:nvSpPr>
        <p:spPr>
          <a:xfrm flipH="1">
            <a:off x="6543056" y="4190953"/>
            <a:ext cx="1550705" cy="835493"/>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Google Shape;204;p5"/>
          <p:cNvSpPr txBox="1"/>
          <p:nvPr/>
        </p:nvSpPr>
        <p:spPr>
          <a:xfrm>
            <a:off x="404256" y="1943204"/>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Deforestation</a:t>
            </a:r>
            <a:endParaRPr sz="1600" b="1" i="0" u="none" strike="noStrike" cap="none">
              <a:solidFill>
                <a:srgbClr val="3F3F3F"/>
              </a:solidFill>
              <a:latin typeface="Arial"/>
              <a:ea typeface="Arial"/>
              <a:cs typeface="Arial"/>
              <a:sym typeface="Arial"/>
            </a:endParaRPr>
          </a:p>
        </p:txBody>
      </p:sp>
      <p:sp>
        <p:nvSpPr>
          <p:cNvPr id="205" name="Google Shape;205;p5"/>
          <p:cNvSpPr txBox="1"/>
          <p:nvPr/>
        </p:nvSpPr>
        <p:spPr>
          <a:xfrm>
            <a:off x="-187919" y="2870829"/>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Fertilizer Use</a:t>
            </a:r>
            <a:endParaRPr sz="1600" b="1" i="0" u="none" strike="noStrike" cap="none">
              <a:solidFill>
                <a:srgbClr val="3F3F3F"/>
              </a:solidFill>
              <a:latin typeface="Arial"/>
              <a:ea typeface="Arial"/>
              <a:cs typeface="Arial"/>
              <a:sym typeface="Arial"/>
            </a:endParaRPr>
          </a:p>
        </p:txBody>
      </p:sp>
      <p:sp>
        <p:nvSpPr>
          <p:cNvPr id="206" name="Google Shape;206;p5"/>
          <p:cNvSpPr txBox="1"/>
          <p:nvPr/>
        </p:nvSpPr>
        <p:spPr>
          <a:xfrm>
            <a:off x="638581" y="3798454"/>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Meat Consumption</a:t>
            </a:r>
            <a:endParaRPr sz="1600" b="1" i="0" u="none" strike="noStrike" cap="none">
              <a:solidFill>
                <a:srgbClr val="3F3F3F"/>
              </a:solidFill>
              <a:latin typeface="Arial"/>
              <a:ea typeface="Arial"/>
              <a:cs typeface="Arial"/>
              <a:sym typeface="Arial"/>
            </a:endParaRPr>
          </a:p>
        </p:txBody>
      </p:sp>
      <p:sp>
        <p:nvSpPr>
          <p:cNvPr id="207" name="Google Shape;207;p5"/>
          <p:cNvSpPr txBox="1"/>
          <p:nvPr/>
        </p:nvSpPr>
        <p:spPr>
          <a:xfrm>
            <a:off x="638581" y="4890479"/>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Greenhouse Emission</a:t>
            </a:r>
            <a:endParaRPr sz="1600" b="1" i="0" u="none" strike="noStrike" cap="none">
              <a:solidFill>
                <a:srgbClr val="3F3F3F"/>
              </a:solidFill>
              <a:latin typeface="Arial"/>
              <a:ea typeface="Arial"/>
              <a:cs typeface="Arial"/>
              <a:sym typeface="Arial"/>
            </a:endParaRPr>
          </a:p>
        </p:txBody>
      </p:sp>
      <p:sp>
        <p:nvSpPr>
          <p:cNvPr id="208" name="Google Shape;208;p5"/>
          <p:cNvSpPr txBox="1"/>
          <p:nvPr/>
        </p:nvSpPr>
        <p:spPr>
          <a:xfrm>
            <a:off x="9565206" y="1943204"/>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Population Growth</a:t>
            </a:r>
            <a:endParaRPr sz="1600" b="1" i="0" u="none" strike="noStrike" cap="none">
              <a:solidFill>
                <a:srgbClr val="3F3F3F"/>
              </a:solidFill>
              <a:latin typeface="Arial"/>
              <a:ea typeface="Arial"/>
              <a:cs typeface="Arial"/>
              <a:sym typeface="Arial"/>
            </a:endParaRPr>
          </a:p>
        </p:txBody>
      </p:sp>
      <p:sp>
        <p:nvSpPr>
          <p:cNvPr id="209" name="Google Shape;209;p5"/>
          <p:cNvSpPr txBox="1"/>
          <p:nvPr/>
        </p:nvSpPr>
        <p:spPr>
          <a:xfrm>
            <a:off x="10163956" y="2870829"/>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Arctic Ice</a:t>
            </a:r>
            <a:endParaRPr sz="1600" b="1" i="0" u="none" strike="noStrike" cap="none">
              <a:solidFill>
                <a:srgbClr val="3F3F3F"/>
              </a:solidFill>
              <a:latin typeface="Arial"/>
              <a:ea typeface="Arial"/>
              <a:cs typeface="Arial"/>
              <a:sym typeface="Arial"/>
            </a:endParaRPr>
          </a:p>
        </p:txBody>
      </p:sp>
      <p:sp>
        <p:nvSpPr>
          <p:cNvPr id="210" name="Google Shape;210;p5"/>
          <p:cNvSpPr txBox="1"/>
          <p:nvPr/>
        </p:nvSpPr>
        <p:spPr>
          <a:xfrm>
            <a:off x="8859881" y="3798454"/>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Fossil Fuels</a:t>
            </a:r>
            <a:endParaRPr sz="1600" b="1" i="0" u="none" strike="noStrike" cap="none">
              <a:solidFill>
                <a:srgbClr val="3F3F3F"/>
              </a:solidFill>
              <a:latin typeface="Arial"/>
              <a:ea typeface="Arial"/>
              <a:cs typeface="Arial"/>
              <a:sym typeface="Arial"/>
            </a:endParaRPr>
          </a:p>
        </p:txBody>
      </p:sp>
      <p:sp>
        <p:nvSpPr>
          <p:cNvPr id="211" name="Google Shape;211;p5"/>
          <p:cNvSpPr txBox="1"/>
          <p:nvPr/>
        </p:nvSpPr>
        <p:spPr>
          <a:xfrm>
            <a:off x="8577706" y="4797054"/>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Daily Temperatures</a:t>
            </a:r>
            <a:endParaRPr sz="1600" b="1" i="0" u="none" strike="noStrike" cap="none">
              <a:solidFill>
                <a:srgbClr val="3F3F3F"/>
              </a:solidFill>
              <a:latin typeface="Arial"/>
              <a:ea typeface="Arial"/>
              <a:cs typeface="Arial"/>
              <a:sym typeface="Arial"/>
            </a:endParaRPr>
          </a:p>
        </p:txBody>
      </p:sp>
      <p:sp>
        <p:nvSpPr>
          <p:cNvPr id="212" name="Google Shape;212;p5"/>
          <p:cNvSpPr txBox="1"/>
          <p:nvPr/>
        </p:nvSpPr>
        <p:spPr>
          <a:xfrm>
            <a:off x="6938251" y="5679127"/>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Precipitation</a:t>
            </a:r>
            <a:endParaRPr sz="1600" b="1" i="0" u="none" strike="noStrike" cap="none">
              <a:solidFill>
                <a:srgbClr val="3F3F3F"/>
              </a:solidFill>
              <a:latin typeface="Arial"/>
              <a:ea typeface="Arial"/>
              <a:cs typeface="Arial"/>
              <a:sym typeface="Arial"/>
            </a:endParaRPr>
          </a:p>
        </p:txBody>
      </p:sp>
      <p:sp>
        <p:nvSpPr>
          <p:cNvPr id="213" name="Google Shape;213;p5"/>
          <p:cNvSpPr txBox="1"/>
          <p:nvPr/>
        </p:nvSpPr>
        <p:spPr>
          <a:xfrm>
            <a:off x="3756323" y="5692981"/>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Snowfall</a:t>
            </a:r>
            <a:endParaRPr sz="1600" b="1" i="0" u="none" strike="noStrike" cap="none">
              <a:solidFill>
                <a:srgbClr val="3F3F3F"/>
              </a:solidFill>
              <a:latin typeface="Arial"/>
              <a:ea typeface="Arial"/>
              <a:cs typeface="Arial"/>
              <a:sym typeface="Arial"/>
            </a:endParaRPr>
          </a:p>
        </p:txBody>
      </p:sp>
      <p:sp>
        <p:nvSpPr>
          <p:cNvPr id="214" name="Google Shape;214;p5"/>
          <p:cNvSpPr txBox="1"/>
          <p:nvPr/>
        </p:nvSpPr>
        <p:spPr>
          <a:xfrm>
            <a:off x="3201672" y="1179946"/>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Petroleum Consumption</a:t>
            </a:r>
            <a:endParaRPr sz="1600" b="1" i="0" u="none" strike="noStrike" cap="none">
              <a:solidFill>
                <a:srgbClr val="3F3F3F"/>
              </a:solidFill>
              <a:latin typeface="Arial"/>
              <a:ea typeface="Arial"/>
              <a:cs typeface="Arial"/>
              <a:sym typeface="Arial"/>
            </a:endParaRPr>
          </a:p>
        </p:txBody>
      </p:sp>
      <p:sp>
        <p:nvSpPr>
          <p:cNvPr id="215" name="Google Shape;215;p5"/>
          <p:cNvSpPr txBox="1"/>
          <p:nvPr/>
        </p:nvSpPr>
        <p:spPr>
          <a:xfrm>
            <a:off x="6974727" y="1175328"/>
            <a:ext cx="26268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Coal Emission</a:t>
            </a:r>
            <a:endParaRPr sz="1600" b="1" i="0" u="none" strike="noStrike" cap="none">
              <a:solidFill>
                <a:srgbClr val="3F3F3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6"/>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b="1"/>
              <a:t>Important Factors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7"/>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Three Components</a:t>
            </a:r>
            <a:endParaRPr sz="4400" b="1"/>
          </a:p>
        </p:txBody>
      </p:sp>
      <p:sp>
        <p:nvSpPr>
          <p:cNvPr id="226" name="Google Shape;226;p7"/>
          <p:cNvSpPr/>
          <p:nvPr/>
        </p:nvSpPr>
        <p:spPr>
          <a:xfrm>
            <a:off x="1470792" y="3313043"/>
            <a:ext cx="2192700" cy="530100"/>
          </a:xfrm>
          <a:prstGeom prst="cube">
            <a:avLst>
              <a:gd name="adj" fmla="val 17308"/>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7" name="Google Shape;227;p7"/>
          <p:cNvSpPr/>
          <p:nvPr/>
        </p:nvSpPr>
        <p:spPr>
          <a:xfrm>
            <a:off x="4999961" y="3313043"/>
            <a:ext cx="2192700" cy="530100"/>
          </a:xfrm>
          <a:prstGeom prst="cube">
            <a:avLst>
              <a:gd name="adj" fmla="val 17308"/>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8" name="Google Shape;228;p7"/>
          <p:cNvSpPr/>
          <p:nvPr/>
        </p:nvSpPr>
        <p:spPr>
          <a:xfrm>
            <a:off x="8446001" y="3313043"/>
            <a:ext cx="2192700" cy="530100"/>
          </a:xfrm>
          <a:prstGeom prst="cube">
            <a:avLst>
              <a:gd name="adj" fmla="val 17308"/>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9" name="Google Shape;229;p7"/>
          <p:cNvSpPr/>
          <p:nvPr/>
        </p:nvSpPr>
        <p:spPr>
          <a:xfrm rot="8100000">
            <a:off x="1961811" y="1723648"/>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0" name="Google Shape;230;p7"/>
          <p:cNvSpPr/>
          <p:nvPr/>
        </p:nvSpPr>
        <p:spPr>
          <a:xfrm rot="8100000">
            <a:off x="5490981" y="1723647"/>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31" name="Google Shape;231;p7"/>
          <p:cNvGrpSpPr/>
          <p:nvPr/>
        </p:nvGrpSpPr>
        <p:grpSpPr>
          <a:xfrm>
            <a:off x="8426193" y="3972255"/>
            <a:ext cx="2231688" cy="1846659"/>
            <a:chOff x="5889060" y="3872747"/>
            <a:chExt cx="2527679" cy="1846659"/>
          </a:xfrm>
        </p:grpSpPr>
        <p:sp>
          <p:nvSpPr>
            <p:cNvPr id="232" name="Google Shape;232;p7"/>
            <p:cNvSpPr txBox="1"/>
            <p:nvPr/>
          </p:nvSpPr>
          <p:spPr>
            <a:xfrm>
              <a:off x="5889060" y="4149746"/>
              <a:ext cx="2527679" cy="156966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Look for anomalies and act upon them</a:t>
              </a:r>
              <a:endParaRPr/>
            </a:p>
            <a:p>
              <a:pPr marL="457200" marR="0" lvl="0" indent="-228600" algn="l" rtl="0">
                <a:lnSpc>
                  <a:spcPct val="100000"/>
                </a:lnSpc>
                <a:spcBef>
                  <a:spcPts val="0"/>
                </a:spcBef>
                <a:spcAft>
                  <a:spcPts val="0"/>
                </a:spcAft>
                <a:buClr>
                  <a:srgbClr val="595959"/>
                </a:buClr>
                <a:buSzPts val="1200"/>
                <a:buFont typeface="Arial"/>
                <a:buNone/>
              </a:pPr>
              <a:endParaRPr sz="1200" b="0" i="0" u="none" strike="noStrike" cap="none">
                <a:solidFill>
                  <a:srgbClr val="595959"/>
                </a:solidFill>
                <a:latin typeface="Arial"/>
                <a:ea typeface="Arial"/>
                <a:cs typeface="Arial"/>
                <a:sym typeface="Arial"/>
              </a:endParaRPr>
            </a:p>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Understanding the factors in order to prevent them</a:t>
              </a:r>
              <a:endParaRPr sz="1200" b="0" i="0" u="none" strike="noStrike" cap="none">
                <a:solidFill>
                  <a:srgbClr val="595959"/>
                </a:solidFill>
                <a:latin typeface="Arial"/>
                <a:ea typeface="Arial"/>
                <a:cs typeface="Arial"/>
                <a:sym typeface="Arial"/>
              </a:endParaRPr>
            </a:p>
          </p:txBody>
        </p:sp>
        <p:sp>
          <p:nvSpPr>
            <p:cNvPr id="233" name="Google Shape;233;p7"/>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595959"/>
                </a:solidFill>
                <a:latin typeface="Arial"/>
                <a:ea typeface="Arial"/>
                <a:cs typeface="Arial"/>
                <a:sym typeface="Arial"/>
              </a:endParaRPr>
            </a:p>
          </p:txBody>
        </p:sp>
      </p:grpSp>
      <p:grpSp>
        <p:nvGrpSpPr>
          <p:cNvPr id="234" name="Google Shape;234;p7"/>
          <p:cNvGrpSpPr/>
          <p:nvPr/>
        </p:nvGrpSpPr>
        <p:grpSpPr>
          <a:xfrm>
            <a:off x="4980153" y="3972255"/>
            <a:ext cx="2231688" cy="1846659"/>
            <a:chOff x="5889060" y="3872747"/>
            <a:chExt cx="2527679" cy="1846659"/>
          </a:xfrm>
        </p:grpSpPr>
        <p:sp>
          <p:nvSpPr>
            <p:cNvPr id="235" name="Google Shape;235;p7"/>
            <p:cNvSpPr txBox="1"/>
            <p:nvPr/>
          </p:nvSpPr>
          <p:spPr>
            <a:xfrm>
              <a:off x="5889060" y="4149746"/>
              <a:ext cx="2527679" cy="156966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Possible correlations to factors like meat consumption, co2 emission, energy consumption, population...and others</a:t>
              </a:r>
              <a:endParaRPr sz="1200" b="0" i="0" u="none" strike="noStrike" cap="none">
                <a:solidFill>
                  <a:srgbClr val="595959"/>
                </a:solidFill>
                <a:latin typeface="Arial"/>
                <a:ea typeface="Arial"/>
                <a:cs typeface="Arial"/>
                <a:sym typeface="Arial"/>
              </a:endParaRPr>
            </a:p>
          </p:txBody>
        </p:sp>
        <p:sp>
          <p:nvSpPr>
            <p:cNvPr id="236" name="Google Shape;236;p7"/>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595959"/>
                </a:solidFill>
                <a:latin typeface="Arial"/>
                <a:ea typeface="Arial"/>
                <a:cs typeface="Arial"/>
                <a:sym typeface="Arial"/>
              </a:endParaRPr>
            </a:p>
          </p:txBody>
        </p:sp>
      </p:grpSp>
      <p:grpSp>
        <p:nvGrpSpPr>
          <p:cNvPr id="237" name="Google Shape;237;p7"/>
          <p:cNvGrpSpPr/>
          <p:nvPr/>
        </p:nvGrpSpPr>
        <p:grpSpPr>
          <a:xfrm>
            <a:off x="1450984" y="3972255"/>
            <a:ext cx="2231688" cy="1846659"/>
            <a:chOff x="5889060" y="3872747"/>
            <a:chExt cx="2527679" cy="1846659"/>
          </a:xfrm>
        </p:grpSpPr>
        <p:sp>
          <p:nvSpPr>
            <p:cNvPr id="238" name="Google Shape;238;p7"/>
            <p:cNvSpPr txBox="1"/>
            <p:nvPr/>
          </p:nvSpPr>
          <p:spPr>
            <a:xfrm>
              <a:off x="5889060" y="4149746"/>
              <a:ext cx="2527679" cy="156966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Supporting data &amp; graphs to show climate change is real</a:t>
              </a:r>
              <a:endParaRPr sz="1200" b="0" i="0" u="none" strike="noStrike" cap="none">
                <a:solidFill>
                  <a:srgbClr val="595959"/>
                </a:solidFill>
                <a:latin typeface="Arial"/>
                <a:ea typeface="Arial"/>
                <a:cs typeface="Arial"/>
                <a:sym typeface="Arial"/>
              </a:endParaRPr>
            </a:p>
            <a:p>
              <a:pPr marL="457200" marR="0" lvl="0" indent="-228600" algn="l" rtl="0">
                <a:lnSpc>
                  <a:spcPct val="100000"/>
                </a:lnSpc>
                <a:spcBef>
                  <a:spcPts val="0"/>
                </a:spcBef>
                <a:spcAft>
                  <a:spcPts val="0"/>
                </a:spcAft>
                <a:buClr>
                  <a:srgbClr val="595959"/>
                </a:buClr>
                <a:buSzPts val="1200"/>
                <a:buFont typeface="Arial"/>
                <a:buNone/>
              </a:pPr>
              <a:endParaRPr sz="1200" b="0" i="0" u="none" strike="noStrike" cap="none">
                <a:solidFill>
                  <a:srgbClr val="595959"/>
                </a:solidFill>
                <a:latin typeface="Arial"/>
                <a:ea typeface="Arial"/>
                <a:cs typeface="Arial"/>
                <a:sym typeface="Arial"/>
              </a:endParaRPr>
            </a:p>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Climate change escalation in recent three decades</a:t>
              </a:r>
              <a:endParaRPr sz="1200" b="0" i="0" u="none" strike="noStrike" cap="none">
                <a:solidFill>
                  <a:srgbClr val="595959"/>
                </a:solidFill>
                <a:latin typeface="Arial"/>
                <a:ea typeface="Arial"/>
                <a:cs typeface="Arial"/>
                <a:sym typeface="Arial"/>
              </a:endParaRPr>
            </a:p>
          </p:txBody>
        </p:sp>
        <p:sp>
          <p:nvSpPr>
            <p:cNvPr id="239" name="Google Shape;239;p7"/>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595959"/>
                </a:solidFill>
                <a:latin typeface="Arial"/>
                <a:ea typeface="Arial"/>
                <a:cs typeface="Arial"/>
                <a:sym typeface="Arial"/>
              </a:endParaRPr>
            </a:p>
          </p:txBody>
        </p:sp>
      </p:grpSp>
      <p:sp>
        <p:nvSpPr>
          <p:cNvPr id="240" name="Google Shape;240;p7"/>
          <p:cNvSpPr txBox="1"/>
          <p:nvPr/>
        </p:nvSpPr>
        <p:spPr>
          <a:xfrm>
            <a:off x="1737857" y="3452709"/>
            <a:ext cx="159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Evidence</a:t>
            </a:r>
            <a:endParaRPr sz="1400" b="1" i="0" u="none" strike="noStrike" cap="none">
              <a:solidFill>
                <a:schemeClr val="lt1"/>
              </a:solidFill>
              <a:latin typeface="Arial"/>
              <a:ea typeface="Arial"/>
              <a:cs typeface="Arial"/>
              <a:sym typeface="Arial"/>
            </a:endParaRPr>
          </a:p>
        </p:txBody>
      </p:sp>
      <p:sp>
        <p:nvSpPr>
          <p:cNvPr id="241" name="Google Shape;241;p7"/>
          <p:cNvSpPr txBox="1"/>
          <p:nvPr/>
        </p:nvSpPr>
        <p:spPr>
          <a:xfrm>
            <a:off x="5265346" y="3452709"/>
            <a:ext cx="159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Causes</a:t>
            </a:r>
            <a:endParaRPr sz="1400" b="1" i="0" u="none" strike="noStrike" cap="none">
              <a:solidFill>
                <a:schemeClr val="lt1"/>
              </a:solidFill>
              <a:latin typeface="Arial"/>
              <a:ea typeface="Arial"/>
              <a:cs typeface="Arial"/>
              <a:sym typeface="Arial"/>
            </a:endParaRPr>
          </a:p>
        </p:txBody>
      </p:sp>
      <p:sp>
        <p:nvSpPr>
          <p:cNvPr id="242" name="Google Shape;242;p7"/>
          <p:cNvSpPr txBox="1"/>
          <p:nvPr/>
        </p:nvSpPr>
        <p:spPr>
          <a:xfrm>
            <a:off x="8709706" y="3452709"/>
            <a:ext cx="159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Impact</a:t>
            </a:r>
            <a:endParaRPr sz="1400" b="1" i="0" u="none" strike="noStrike" cap="none">
              <a:solidFill>
                <a:schemeClr val="lt1"/>
              </a:solidFill>
              <a:latin typeface="Arial"/>
              <a:ea typeface="Arial"/>
              <a:cs typeface="Arial"/>
              <a:sym typeface="Arial"/>
            </a:endParaRPr>
          </a:p>
        </p:txBody>
      </p:sp>
      <p:sp>
        <p:nvSpPr>
          <p:cNvPr id="243" name="Google Shape;243;p7"/>
          <p:cNvSpPr/>
          <p:nvPr/>
        </p:nvSpPr>
        <p:spPr>
          <a:xfrm rot="-2700000">
            <a:off x="2468944" y="2092321"/>
            <a:ext cx="225571" cy="502526"/>
          </a:xfrm>
          <a:custGeom>
            <a:avLst/>
            <a:gdLst/>
            <a:ahLst/>
            <a:cxnLst/>
            <a:rect l="l" t="t" r="r" b="b"/>
            <a:pathLst>
              <a:path w="154109" h="343323" extrusionOk="0">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4" name="Google Shape;244;p7"/>
          <p:cNvSpPr/>
          <p:nvPr/>
        </p:nvSpPr>
        <p:spPr>
          <a:xfrm>
            <a:off x="5875998" y="2108678"/>
            <a:ext cx="469800" cy="4698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45" name="Google Shape;245;p7"/>
          <p:cNvGrpSpPr/>
          <p:nvPr/>
        </p:nvGrpSpPr>
        <p:grpSpPr>
          <a:xfrm>
            <a:off x="8680239" y="1466862"/>
            <a:ext cx="1753428" cy="1753428"/>
            <a:chOff x="7904387" y="1466862"/>
            <a:chExt cx="1753428" cy="1753428"/>
          </a:xfrm>
        </p:grpSpPr>
        <p:sp>
          <p:nvSpPr>
            <p:cNvPr id="246" name="Google Shape;246;p7"/>
            <p:cNvSpPr/>
            <p:nvPr/>
          </p:nvSpPr>
          <p:spPr>
            <a:xfrm rot="8100000">
              <a:off x="8161170" y="1723646"/>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7" name="Google Shape;247;p7"/>
            <p:cNvSpPr/>
            <p:nvPr/>
          </p:nvSpPr>
          <p:spPr>
            <a:xfrm>
              <a:off x="8523709" y="2058077"/>
              <a:ext cx="519610" cy="52040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8"/>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sz="4800" b="1"/>
              <a:t>Data Analysis</a:t>
            </a:r>
            <a:endParaRPr sz="48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9"/>
          <p:cNvSpPr/>
          <p:nvPr/>
        </p:nvSpPr>
        <p:spPr>
          <a:xfrm>
            <a:off x="-1" y="4490678"/>
            <a:ext cx="12192000" cy="237361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8" name="Google Shape;258;p9"/>
          <p:cNvSpPr txBox="1"/>
          <p:nvPr/>
        </p:nvSpPr>
        <p:spPr>
          <a:xfrm>
            <a:off x="350982" y="1820649"/>
            <a:ext cx="5712934" cy="15696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What is the evidence for</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the climate change? </a:t>
            </a:r>
            <a:endParaRPr sz="4800" b="0" i="0" u="none" strike="noStrike" cap="none">
              <a:solidFill>
                <a:srgbClr val="000000"/>
              </a:solidFill>
              <a:latin typeface="Arial"/>
              <a:ea typeface="Arial"/>
              <a:cs typeface="Arial"/>
              <a:sym typeface="Arial"/>
            </a:endParaRPr>
          </a:p>
        </p:txBody>
      </p:sp>
      <p:grpSp>
        <p:nvGrpSpPr>
          <p:cNvPr id="259" name="Google Shape;259;p9"/>
          <p:cNvGrpSpPr/>
          <p:nvPr/>
        </p:nvGrpSpPr>
        <p:grpSpPr>
          <a:xfrm>
            <a:off x="5310550" y="507887"/>
            <a:ext cx="6446594" cy="3745449"/>
            <a:chOff x="637381" y="1143000"/>
            <a:chExt cx="7869238" cy="4572000"/>
          </a:xfrm>
        </p:grpSpPr>
        <p:sp>
          <p:nvSpPr>
            <p:cNvPr id="260" name="Google Shape;260;p9"/>
            <p:cNvSpPr/>
            <p:nvPr/>
          </p:nvSpPr>
          <p:spPr>
            <a:xfrm>
              <a:off x="637381" y="1982787"/>
              <a:ext cx="3430588" cy="3732213"/>
            </a:xfrm>
            <a:custGeom>
              <a:avLst/>
              <a:gdLst/>
              <a:ahLst/>
              <a:cxnLst/>
              <a:rect l="l" t="t" r="r" b="b"/>
              <a:pathLst>
                <a:path w="2161" h="2351" extrusionOk="0">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solidFill>
              <a:schemeClr val="accent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1" name="Google Shape;261;p9"/>
            <p:cNvSpPr/>
            <p:nvPr/>
          </p:nvSpPr>
          <p:spPr>
            <a:xfrm>
              <a:off x="1597819" y="1173162"/>
              <a:ext cx="2600325" cy="1519238"/>
            </a:xfrm>
            <a:custGeom>
              <a:avLst/>
              <a:gdLst/>
              <a:ahLst/>
              <a:cxnLst/>
              <a:rect l="l" t="t" r="r" b="b"/>
              <a:pathLst>
                <a:path w="1638" h="957" extrusionOk="0">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 name="Google Shape;262;p9"/>
            <p:cNvSpPr/>
            <p:nvPr/>
          </p:nvSpPr>
          <p:spPr>
            <a:xfrm>
              <a:off x="3975894" y="1550987"/>
              <a:ext cx="4530725" cy="3509963"/>
            </a:xfrm>
            <a:custGeom>
              <a:avLst/>
              <a:gdLst/>
              <a:ahLst/>
              <a:cxnLst/>
              <a:rect l="l" t="t" r="r" b="b"/>
              <a:pathLst>
                <a:path w="2854" h="2211" extrusionOk="0">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solidFill>
              <a:schemeClr val="accent1"/>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 name="Google Shape;263;p9"/>
            <p:cNvSpPr/>
            <p:nvPr/>
          </p:nvSpPr>
          <p:spPr>
            <a:xfrm>
              <a:off x="4574381" y="1143000"/>
              <a:ext cx="2078038" cy="517525"/>
            </a:xfrm>
            <a:custGeom>
              <a:avLst/>
              <a:gdLst/>
              <a:ahLst/>
              <a:cxnLst/>
              <a:rect l="l" t="t" r="r" b="b"/>
              <a:pathLst>
                <a:path w="1309" h="326" extrusionOk="0">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 name="Google Shape;264;p9"/>
            <p:cNvSpPr/>
            <p:nvPr/>
          </p:nvSpPr>
          <p:spPr>
            <a:xfrm>
              <a:off x="6823869" y="4470400"/>
              <a:ext cx="1468438" cy="933450"/>
            </a:xfrm>
            <a:custGeom>
              <a:avLst/>
              <a:gdLst/>
              <a:ahLst/>
              <a:cxnLst/>
              <a:rect l="l" t="t" r="r" b="b"/>
              <a:pathLst>
                <a:path w="925" h="588" extrusionOk="0">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65" name="Google Shape;265;p9"/>
          <p:cNvSpPr txBox="1"/>
          <p:nvPr/>
        </p:nvSpPr>
        <p:spPr>
          <a:xfrm>
            <a:off x="618836" y="5218545"/>
            <a:ext cx="44704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Evidence</a:t>
            </a:r>
            <a:endParaRPr/>
          </a:p>
        </p:txBody>
      </p:sp>
      <p:grpSp>
        <p:nvGrpSpPr>
          <p:cNvPr id="266" name="Google Shape;266;p9"/>
          <p:cNvGrpSpPr/>
          <p:nvPr/>
        </p:nvGrpSpPr>
        <p:grpSpPr>
          <a:xfrm>
            <a:off x="3035063" y="4745775"/>
            <a:ext cx="1753428" cy="1753428"/>
            <a:chOff x="2564008" y="1466864"/>
            <a:chExt cx="1753428" cy="1753428"/>
          </a:xfrm>
        </p:grpSpPr>
        <p:sp>
          <p:nvSpPr>
            <p:cNvPr id="267" name="Google Shape;267;p9"/>
            <p:cNvSpPr/>
            <p:nvPr/>
          </p:nvSpPr>
          <p:spPr>
            <a:xfrm rot="8100000">
              <a:off x="2820792" y="1723648"/>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8" name="Google Shape;268;p9"/>
            <p:cNvSpPr/>
            <p:nvPr/>
          </p:nvSpPr>
          <p:spPr>
            <a:xfrm rot="-2700000">
              <a:off x="3327925" y="2092321"/>
              <a:ext cx="225571" cy="502526"/>
            </a:xfrm>
            <a:custGeom>
              <a:avLst/>
              <a:gdLst/>
              <a:ahLst/>
              <a:cxnLst/>
              <a:rect l="l" t="t" r="r" b="b"/>
              <a:pathLst>
                <a:path w="154109" h="343323" extrusionOk="0">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69" name="Google Shape;269;p9" descr="Global Warming vs. Climate Change | Resources – Climate Change: Vital Signs  of the Planet"/>
          <p:cNvPicPr preferRelativeResize="0"/>
          <p:nvPr/>
        </p:nvPicPr>
        <p:blipFill rotWithShape="1">
          <a:blip r:embed="rId3">
            <a:alphaModFix/>
          </a:blip>
          <a:srcRect/>
          <a:stretch/>
        </p:blipFill>
        <p:spPr>
          <a:xfrm>
            <a:off x="6831734" y="4505614"/>
            <a:ext cx="4476750" cy="2343150"/>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2206</Words>
  <Application>Microsoft Office PowerPoint</Application>
  <PresentationFormat>Widescreen</PresentationFormat>
  <Paragraphs>404</Paragraphs>
  <Slides>38</Slides>
  <Notes>37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38</vt:i4>
      </vt:variant>
    </vt:vector>
  </HeadingPairs>
  <TitlesOfParts>
    <vt:vector size="46" baseType="lpstr">
      <vt:lpstr>Google Sans</vt:lpstr>
      <vt:lpstr>Arial</vt:lpstr>
      <vt:lpstr>Malgun Gothic</vt:lpstr>
      <vt:lpstr>Helvetica Neue</vt:lpstr>
      <vt:lpstr>Roboto</vt:lpstr>
      <vt:lpstr>Cover and End Slide Master</vt:lpstr>
      <vt:lpstr>Contents Slide Master</vt:lpstr>
      <vt:lpstr>Section Break Slide Master</vt:lpstr>
      <vt:lpstr>Climate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dc:title>
  <dc:creator>Shilpa Paidighantom</dc:creator>
  <cp:lastModifiedBy>Aleksandra Korzep</cp:lastModifiedBy>
  <cp:revision>7</cp:revision>
  <dcterms:modified xsi:type="dcterms:W3CDTF">2020-12-12T14:00:49Z</dcterms:modified>
</cp:coreProperties>
</file>